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0" r:id="rId1"/>
  </p:sldMasterIdLst>
  <p:notesMasterIdLst>
    <p:notesMasterId r:id="rId9"/>
  </p:notesMasterIdLst>
  <p:handoutMasterIdLst>
    <p:handoutMasterId r:id="rId10"/>
  </p:handoutMasterIdLst>
  <p:sldIdLst>
    <p:sldId id="627" r:id="rId2"/>
    <p:sldId id="1635" r:id="rId3"/>
    <p:sldId id="406" r:id="rId4"/>
    <p:sldId id="1638" r:id="rId5"/>
    <p:sldId id="1636" r:id="rId6"/>
    <p:sldId id="1637" r:id="rId7"/>
    <p:sldId id="1639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Condensed" panose="020B0604020202020204" charset="0"/>
      <p:regular r:id="rId21"/>
      <p:bold r:id="rId22"/>
    </p:embeddedFont>
    <p:embeddedFont>
      <p:font typeface="Open Sans Condensed Light" panose="020B0604020202020204" charset="0"/>
      <p:regular r:id="rId23"/>
      <p:italic r:id="rId24"/>
    </p:embeddedFont>
    <p:embeddedFont>
      <p:font typeface="Open Sans Light" panose="020B0306030504020204" pitchFamily="34" charset="0"/>
      <p:regular r:id="rId25"/>
      <p:italic r:id="rId26"/>
    </p:embeddedFont>
    <p:embeddedFont>
      <p:font typeface="Segoe UI" panose="020B0502040204020203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40"/>
    <a:srgbClr val="094F6D"/>
    <a:srgbClr val="FFD966"/>
    <a:srgbClr val="FFE699"/>
    <a:srgbClr val="B4C7E7"/>
    <a:srgbClr val="FF0000"/>
    <a:srgbClr val="F7F7F7"/>
    <a:srgbClr val="FFFFFF"/>
    <a:srgbClr val="941651"/>
    <a:srgbClr val="55A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9"/>
    <p:restoredTop sz="92254" autoAdjust="0"/>
  </p:normalViewPr>
  <p:slideViewPr>
    <p:cSldViewPr snapToGrid="0" snapToObjects="1">
      <p:cViewPr varScale="1">
        <p:scale>
          <a:sx n="99" d="100"/>
          <a:sy n="99" d="100"/>
        </p:scale>
        <p:origin x="895" y="2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7512"/>
    </p:cViewPr>
  </p:outlin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36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customXml" Target="../customXml/item2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9F00CDC-1D6C-7B48-A220-A725B67A33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 Condensed Light" panose="020B0306030504020204" pitchFamily="34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AED6DF5-8DD3-2341-AEC7-07D09BF549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D2A11-F1A5-E748-8EE9-B962C45F343E}" type="datetimeFigureOut">
              <a:rPr lang="it-IT">
                <a:latin typeface="Open Sans Condensed Light" panose="020B0306030504020204" pitchFamily="34" charset="0"/>
              </a:rPr>
              <a:t>20/12/2022</a:t>
            </a:fld>
            <a:endParaRPr lang="en-US" dirty="0">
              <a:latin typeface="Open Sans Condensed Light" panose="020B0306030504020204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17E6EE8-059B-8C4C-899B-C4CAA9EA72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 Condensed Light" panose="020B0306030504020204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753F467-A40B-E346-867B-485C45886D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59005-0E9F-0341-BAEB-8D3A4124C663}" type="slidenum">
              <a:rPr>
                <a:latin typeface="Open Sans Condensed Light" panose="020B0306030504020204" pitchFamily="34" charset="0"/>
              </a:rPr>
              <a:t>‹N›</a:t>
            </a:fld>
            <a:endParaRPr lang="en-US" dirty="0">
              <a:latin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0196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Condensed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Condensed Light" panose="020B0306030504020204" pitchFamily="34" charset="0"/>
              </a:defRPr>
            </a:lvl1pPr>
          </a:lstStyle>
          <a:p>
            <a:fld id="{2359D052-5B37-A94B-8FF8-A759323DDEC2}" type="datetimeFigureOut">
              <a:rPr lang="it-IT" smtClean="0"/>
              <a:pPr/>
              <a:t>20/12/2022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Condensed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Condensed Light" panose="020B0306030504020204" pitchFamily="34" charset="0"/>
              </a:defRPr>
            </a:lvl1pPr>
          </a:lstStyle>
          <a:p>
            <a:fld id="{FAAB0267-42D8-F44A-8A36-0D6F655D7E7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980993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 Condensed Light" panose="020B03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 Condensed Light" panose="020B03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 Condensed Light" panose="020B03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 Condensed Light" panose="020B03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 Condensed Light" panose="020B03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E46AAE-0156-7FE7-12B5-CBF8069840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FB800C-0D44-46C2-91A2-7497FE7F12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1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- Title UNIVAQ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963EB6B-22F8-2649-9B74-6E8F102B3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4345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333443F-F1E4-C54F-90F9-7AB74BFF9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8214" y="1757698"/>
            <a:ext cx="6374419" cy="3586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  <a:p>
            <a:endParaRPr lang="it-I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C41F5B-B420-6540-A8B7-0B9A1BD134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8215" y="308853"/>
            <a:ext cx="6374424" cy="141929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 cap="none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noProof="0" dirty="0"/>
              <a:t>Title</a:t>
            </a: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DFFF06FE-CA4D-9D45-BE63-0442E9678ABC}"/>
              </a:ext>
            </a:extLst>
          </p:cNvPr>
          <p:cNvCxnSpPr>
            <a:cxnSpLocks/>
          </p:cNvCxnSpPr>
          <p:nvPr userDrawn="1"/>
        </p:nvCxnSpPr>
        <p:spPr>
          <a:xfrm>
            <a:off x="435216" y="0"/>
            <a:ext cx="0" cy="4752242"/>
          </a:xfrm>
          <a:prstGeom prst="line">
            <a:avLst/>
          </a:prstGeom>
          <a:ln w="19050">
            <a:solidFill>
              <a:srgbClr val="FFFFFF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059DBBDF-10AF-FC40-8026-487E3F309663}"/>
              </a:ext>
            </a:extLst>
          </p:cNvPr>
          <p:cNvSpPr txBox="1">
            <a:spLocks/>
          </p:cNvSpPr>
          <p:nvPr userDrawn="1"/>
        </p:nvSpPr>
        <p:spPr>
          <a:xfrm>
            <a:off x="668213" y="2132512"/>
            <a:ext cx="6374419" cy="3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0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6829AA67-F8E0-5C4D-A4A2-DAABD6F1BA4F}"/>
              </a:ext>
            </a:extLst>
          </p:cNvPr>
          <p:cNvSpPr/>
          <p:nvPr userDrawn="1"/>
        </p:nvSpPr>
        <p:spPr>
          <a:xfrm>
            <a:off x="412356" y="390299"/>
            <a:ext cx="45719" cy="5714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latin typeface="Open Sans Condensed Light" panose="020B03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1EE0ACF-3CC0-B342-87F5-9328576E86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343" y="2361321"/>
            <a:ext cx="6374289" cy="742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r>
              <a:rPr lang="it-IT" b="0" dirty="0"/>
              <a:t>Università degli Studi dell’Aquila / </a:t>
            </a:r>
            <a:r>
              <a:rPr lang="it-IT" b="0" dirty="0" err="1"/>
              <a:t>Italy</a:t>
            </a:r>
            <a:endParaRPr lang="it-IT" b="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83F539A-95CC-4245-ABD8-2F693BD839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4032" y="309563"/>
            <a:ext cx="1259509" cy="68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8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NDENT TITLE + CONTENT (pros &amp; 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60C47F7-94A7-514E-AFC0-4FA6262B3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47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43FA650-A669-E840-9116-A5DF3AA2B8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532982" y="250168"/>
            <a:ext cx="449002" cy="24740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1B815A0-7658-7646-92F3-7B8C39E51351}"/>
              </a:ext>
            </a:extLst>
          </p:cNvPr>
          <p:cNvSpPr txBox="1"/>
          <p:nvPr userDrawn="1"/>
        </p:nvSpPr>
        <p:spPr>
          <a:xfrm>
            <a:off x="8560071" y="223830"/>
            <a:ext cx="449002" cy="30008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fld id="{D49B7507-D0D2-6741-A4B2-26B285187CD0}" type="slidenum">
              <a:rPr lang="it-IT" sz="1350" b="0" i="0" smtClean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pPr algn="ctr"/>
              <a:t>‹N›</a:t>
            </a:fld>
            <a:endParaRPr lang="it-IT" sz="1200" b="0" i="0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A014DC56-5737-8D41-BE91-5D4C5DF13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927" y="742241"/>
            <a:ext cx="8824821" cy="4151091"/>
          </a:xfrm>
          <a:prstGeom prst="rect">
            <a:avLst/>
          </a:prstGeom>
        </p:spPr>
        <p:txBody>
          <a:bodyPr>
            <a:normAutofit/>
          </a:bodyPr>
          <a:lstStyle>
            <a:lvl1pPr marL="446088" indent="-398463">
              <a:buClr>
                <a:srgbClr val="335C79"/>
              </a:buClr>
              <a:buSzPct val="100000"/>
              <a:buFontTx/>
              <a:buBlip>
                <a:blip r:embed="rId4"/>
              </a:buBlip>
              <a:tabLst/>
              <a:defRPr lang="it-IT"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46088" indent="-442913">
              <a:lnSpc>
                <a:spcPct val="100000"/>
              </a:lnSpc>
              <a:spcAft>
                <a:spcPts val="900"/>
              </a:spcAft>
              <a:buFont typeface="Font di sistema regolare"/>
              <a:buChar char=" "/>
              <a:tabLst/>
              <a:defRPr lang="it-IT"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marL="889000" indent="-442913">
              <a:spcBef>
                <a:spcPts val="1000"/>
              </a:spcBef>
              <a:buSzPct val="120000"/>
              <a:buFontTx/>
              <a:buBlip>
                <a:blip r:embed="rId5"/>
              </a:buBlip>
              <a:tabLst>
                <a:tab pos="796925" algn="l"/>
              </a:tabLst>
              <a:defRPr lang="it-IT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marL="889000" indent="-396875">
              <a:spcBef>
                <a:spcPts val="1000"/>
              </a:spcBef>
              <a:buSzPct val="100000"/>
              <a:buFont typeface="Font di sistema regolare"/>
              <a:buChar char="◦"/>
              <a:tabLst>
                <a:tab pos="796925" algn="l"/>
              </a:tabLst>
              <a:defRPr lang="en-US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marL="889000" indent="-442913">
              <a:spcBef>
                <a:spcPts val="1000"/>
              </a:spcBef>
              <a:buSzPct val="120000"/>
              <a:buFontTx/>
              <a:buBlip>
                <a:blip r:embed="rId6"/>
              </a:buBlip>
              <a:tabLst>
                <a:tab pos="796925" algn="l"/>
              </a:tabLst>
              <a:defRPr lang="en-US" sz="24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1246188" indent="-311150">
              <a:spcBef>
                <a:spcPts val="600"/>
              </a:spcBef>
              <a:buFont typeface="Wingdings" pitchFamily="2" charset="2"/>
              <a:buChar char="§"/>
              <a:tabLst/>
              <a:defRPr lang="en-US" sz="18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</a:lstStyle>
          <a:p>
            <a:pPr lvl="0"/>
            <a:r>
              <a:rPr lang="it-IT" noProof="0" dirty="0"/>
              <a:t>Fare clic per 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5"/>
            <a:r>
              <a:rPr lang="it-IT" noProof="0" dirty="0"/>
              <a:t>Sesto livello</a:t>
            </a:r>
          </a:p>
          <a:p>
            <a:pPr lvl="4"/>
            <a:r>
              <a:rPr lang="it-IT" noProof="0" dirty="0"/>
              <a:t>Quinto livello</a:t>
            </a:r>
            <a:endParaRPr lang="en-US" noProof="0" dirty="0"/>
          </a:p>
        </p:txBody>
      </p:sp>
      <p:sp>
        <p:nvSpPr>
          <p:cNvPr id="10" name="Titolo 15">
            <a:extLst>
              <a:ext uri="{FF2B5EF4-FFF2-40B4-BE49-F238E27FC236}">
                <a16:creationId xmlns:a16="http://schemas.microsoft.com/office/drawing/2014/main" id="{991C5DF8-5124-854A-975C-D3E1EEF10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27" y="113463"/>
            <a:ext cx="8099425" cy="4260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it-IT" sz="3200" b="1" i="0" kern="1200" cap="none" baseline="0">
                <a:solidFill>
                  <a:srgbClr val="094F6D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it-IT" dirty="0"/>
              <a:t>Fare clic per modificare il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4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. INDENT TITLE + CONTENT (pros &amp; 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60C47F7-94A7-514E-AFC0-4FA6262B3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47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43FA650-A669-E840-9116-A5DF3AA2B8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532982" y="250168"/>
            <a:ext cx="449002" cy="24740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1B815A0-7658-7646-92F3-7B8C39E51351}"/>
              </a:ext>
            </a:extLst>
          </p:cNvPr>
          <p:cNvSpPr txBox="1"/>
          <p:nvPr userDrawn="1"/>
        </p:nvSpPr>
        <p:spPr>
          <a:xfrm>
            <a:off x="8560071" y="223830"/>
            <a:ext cx="449002" cy="30008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fld id="{D49B7507-D0D2-6741-A4B2-26B285187CD0}" type="slidenum">
              <a:rPr lang="it-IT" sz="1350" b="0" i="0" smtClean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pPr algn="ctr"/>
              <a:t>‹N›</a:t>
            </a:fld>
            <a:endParaRPr lang="it-IT" sz="1200" b="0" i="0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A014DC56-5737-8D41-BE91-5D4C5DF13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927" y="742241"/>
            <a:ext cx="8824821" cy="4151091"/>
          </a:xfrm>
          <a:prstGeom prst="rect">
            <a:avLst/>
          </a:prstGeom>
        </p:spPr>
        <p:txBody>
          <a:bodyPr>
            <a:normAutofit/>
          </a:bodyPr>
          <a:lstStyle>
            <a:lvl1pPr marL="446088" indent="-398463">
              <a:buClr>
                <a:srgbClr val="335C79"/>
              </a:buClr>
              <a:buSzPct val="100000"/>
              <a:buFontTx/>
              <a:buBlip>
                <a:blip r:embed="rId4"/>
              </a:buBlip>
              <a:tabLst/>
              <a:defRPr lang="it-IT"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46088" indent="-442913">
              <a:lnSpc>
                <a:spcPct val="100000"/>
              </a:lnSpc>
              <a:spcAft>
                <a:spcPts val="900"/>
              </a:spcAft>
              <a:buFont typeface="Font di sistema regolare"/>
              <a:buChar char=" "/>
              <a:tabLst/>
              <a:defRPr lang="it-IT"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marL="889000" indent="-396875">
              <a:spcBef>
                <a:spcPts val="1000"/>
              </a:spcBef>
              <a:buSzPct val="120000"/>
              <a:buFontTx/>
              <a:buBlip>
                <a:blip r:embed="rId5"/>
              </a:buBlip>
              <a:tabLst>
                <a:tab pos="796925" algn="l"/>
              </a:tabLst>
              <a:defRPr lang="it-IT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marL="1246188" indent="-311150">
              <a:spcBef>
                <a:spcPts val="1000"/>
              </a:spcBef>
              <a:buSzPct val="100000"/>
              <a:buFont typeface="Font di sistema regolare"/>
              <a:buChar char="◦"/>
              <a:tabLst>
                <a:tab pos="796925" algn="l"/>
              </a:tabLst>
              <a:defRPr lang="it-IT" sz="2400" b="0" i="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marL="1246188" indent="-311150">
              <a:spcBef>
                <a:spcPts val="1000"/>
              </a:spcBef>
              <a:buSzPct val="120000"/>
              <a:buFontTx/>
              <a:buBlip>
                <a:blip r:embed="rId6"/>
              </a:buBlip>
              <a:tabLst>
                <a:tab pos="796925" algn="l"/>
              </a:tabLst>
              <a:defRPr lang="en-US" sz="24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935038" indent="0">
              <a:spcBef>
                <a:spcPts val="600"/>
              </a:spcBef>
              <a:buFont typeface="Wingdings" pitchFamily="2" charset="2"/>
              <a:buNone/>
              <a:tabLst/>
              <a:defRPr lang="en-US" sz="1800" b="0" i="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</a:lstStyle>
          <a:p>
            <a:pPr lvl="0"/>
            <a:r>
              <a:rPr lang="it-IT" noProof="0" dirty="0"/>
              <a:t>Fare clic per 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marL="889000" lvl="3" indent="-396875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Font di sistema regolare"/>
              <a:buChar char="◦"/>
              <a:tabLst>
                <a:tab pos="796925" algn="l"/>
              </a:tabLst>
            </a:pPr>
            <a:r>
              <a:rPr lang="it-IT" noProof="0" dirty="0"/>
              <a:t>Terzo livello</a:t>
            </a:r>
          </a:p>
          <a:p>
            <a:pPr marL="1246188" lvl="5" indent="-3111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tabLst/>
            </a:pPr>
            <a:r>
              <a:rPr lang="it-IT" noProof="0" dirty="0"/>
              <a:t>Quarto livello</a:t>
            </a:r>
          </a:p>
          <a:p>
            <a:pPr marL="1246188" lvl="5" indent="-3111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tabLst/>
            </a:pPr>
            <a:endParaRPr lang="it-IT" noProof="0" dirty="0"/>
          </a:p>
        </p:txBody>
      </p:sp>
      <p:sp>
        <p:nvSpPr>
          <p:cNvPr id="10" name="Titolo 15">
            <a:extLst>
              <a:ext uri="{FF2B5EF4-FFF2-40B4-BE49-F238E27FC236}">
                <a16:creationId xmlns:a16="http://schemas.microsoft.com/office/drawing/2014/main" id="{991C5DF8-5124-854A-975C-D3E1EEF10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27" y="113463"/>
            <a:ext cx="8099425" cy="4260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it-IT" sz="3200" b="1" i="0" kern="1200" cap="none" baseline="0">
                <a:solidFill>
                  <a:srgbClr val="094F6D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it-IT" dirty="0"/>
              <a:t>Fare clic per modificare il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. INDENT TITLE + CONTENT (pros &amp; 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60C47F7-94A7-514E-AFC0-4FA6262B3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47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43FA650-A669-E840-9116-A5DF3AA2B8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532982" y="250168"/>
            <a:ext cx="449002" cy="24740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1B815A0-7658-7646-92F3-7B8C39E51351}"/>
              </a:ext>
            </a:extLst>
          </p:cNvPr>
          <p:cNvSpPr txBox="1"/>
          <p:nvPr userDrawn="1"/>
        </p:nvSpPr>
        <p:spPr>
          <a:xfrm>
            <a:off x="8560071" y="223830"/>
            <a:ext cx="449002" cy="30008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fld id="{D49B7507-D0D2-6741-A4B2-26B285187CD0}" type="slidenum">
              <a:rPr lang="it-IT" sz="1350" b="0" i="0" smtClean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pPr algn="ctr"/>
              <a:t>‹N›</a:t>
            </a:fld>
            <a:endParaRPr lang="it-IT" sz="1200" b="0" i="0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A014DC56-5737-8D41-BE91-5D4C5DF13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927" y="742241"/>
            <a:ext cx="8824821" cy="4151091"/>
          </a:xfrm>
          <a:prstGeom prst="rect">
            <a:avLst/>
          </a:prstGeom>
        </p:spPr>
        <p:txBody>
          <a:bodyPr>
            <a:normAutofit/>
          </a:bodyPr>
          <a:lstStyle>
            <a:lvl1pPr marL="446088" indent="-398463">
              <a:buClr>
                <a:srgbClr val="335C79"/>
              </a:buClr>
              <a:buSzPct val="100000"/>
              <a:buFontTx/>
              <a:buBlip>
                <a:blip r:embed="rId4"/>
              </a:buBlip>
              <a:tabLst/>
              <a:defRPr lang="it-IT"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46088" indent="-442913">
              <a:lnSpc>
                <a:spcPct val="100000"/>
              </a:lnSpc>
              <a:spcAft>
                <a:spcPts val="900"/>
              </a:spcAft>
              <a:buFont typeface="Font di sistema regolare"/>
              <a:buChar char=" "/>
              <a:tabLst/>
              <a:defRPr lang="it-IT"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marL="889000" indent="-396875">
              <a:spcBef>
                <a:spcPts val="1000"/>
              </a:spcBef>
              <a:buSzPct val="120000"/>
              <a:buFontTx/>
              <a:buBlip>
                <a:blip r:embed="rId5"/>
              </a:buBlip>
              <a:tabLst>
                <a:tab pos="796925" algn="l"/>
              </a:tabLst>
              <a:defRPr lang="it-IT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marL="1246188" indent="-311150">
              <a:spcBef>
                <a:spcPts val="1000"/>
              </a:spcBef>
              <a:buSzPct val="100000"/>
              <a:buFont typeface="Font di sistema regolare"/>
              <a:buChar char="◦"/>
              <a:tabLst>
                <a:tab pos="796925" algn="l"/>
              </a:tabLst>
              <a:defRPr lang="it-IT" sz="2400" b="0" i="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marL="1246188" indent="-311150">
              <a:spcBef>
                <a:spcPts val="1000"/>
              </a:spcBef>
              <a:buSzPct val="120000"/>
              <a:buFontTx/>
              <a:buBlip>
                <a:blip r:embed="rId6"/>
              </a:buBlip>
              <a:tabLst>
                <a:tab pos="796925" algn="l"/>
              </a:tabLst>
              <a:defRPr lang="en-US" sz="24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935038" indent="0">
              <a:spcBef>
                <a:spcPts val="600"/>
              </a:spcBef>
              <a:buFont typeface="Wingdings" pitchFamily="2" charset="2"/>
              <a:buNone/>
              <a:tabLst/>
              <a:defRPr lang="en-US" sz="1800" b="0" i="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</a:lstStyle>
          <a:p>
            <a:pPr lvl="0"/>
            <a:r>
              <a:rPr lang="it-IT" noProof="0" dirty="0"/>
              <a:t>Fare clic per 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marL="889000" lvl="3" indent="-396875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Font di sistema regolare"/>
              <a:buChar char="◦"/>
              <a:tabLst>
                <a:tab pos="796925" algn="l"/>
              </a:tabLst>
            </a:pPr>
            <a:r>
              <a:rPr lang="it-IT" noProof="0" dirty="0"/>
              <a:t>Terzo livello</a:t>
            </a:r>
          </a:p>
          <a:p>
            <a:pPr marL="1246188" lvl="5" indent="-3111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tabLst/>
            </a:pPr>
            <a:r>
              <a:rPr lang="it-IT" noProof="0" dirty="0"/>
              <a:t>Quarto livello</a:t>
            </a:r>
          </a:p>
          <a:p>
            <a:pPr marL="1246188" lvl="5" indent="-3111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tabLst/>
            </a:pPr>
            <a:endParaRPr lang="it-IT" noProof="0" dirty="0"/>
          </a:p>
        </p:txBody>
      </p:sp>
      <p:sp>
        <p:nvSpPr>
          <p:cNvPr id="10" name="Titolo 15">
            <a:extLst>
              <a:ext uri="{FF2B5EF4-FFF2-40B4-BE49-F238E27FC236}">
                <a16:creationId xmlns:a16="http://schemas.microsoft.com/office/drawing/2014/main" id="{991C5DF8-5124-854A-975C-D3E1EEF10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27" y="113463"/>
            <a:ext cx="8099425" cy="4260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it-IT" sz="3200" b="1" i="0" kern="1200" cap="none" baseline="0">
                <a:solidFill>
                  <a:srgbClr val="094F6D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it-IT" dirty="0"/>
              <a:t>Fare clic per modificare il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7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TITLE + CONTENT IN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60C47F7-94A7-514E-AFC0-4FA6262B3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47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43FA650-A669-E840-9116-A5DF3AA2B8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532982" y="250168"/>
            <a:ext cx="449002" cy="24740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1B815A0-7658-7646-92F3-7B8C39E51351}"/>
              </a:ext>
            </a:extLst>
          </p:cNvPr>
          <p:cNvSpPr txBox="1"/>
          <p:nvPr userDrawn="1"/>
        </p:nvSpPr>
        <p:spPr>
          <a:xfrm>
            <a:off x="8560071" y="223830"/>
            <a:ext cx="449002" cy="30008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fld id="{D49B7507-D0D2-6741-A4B2-26B285187CD0}" type="slidenum">
              <a:rPr lang="it-IT" sz="1350" b="0" i="0" smtClean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pPr algn="ctr"/>
              <a:t>‹N›</a:t>
            </a:fld>
            <a:endParaRPr lang="it-IT" sz="1200" b="0" i="0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A014DC56-5737-8D41-BE91-5D4C5DF13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927" y="742241"/>
            <a:ext cx="8824821" cy="4151091"/>
          </a:xfrm>
          <a:prstGeom prst="rect">
            <a:avLst/>
          </a:prstGeom>
        </p:spPr>
        <p:txBody>
          <a:bodyPr>
            <a:normAutofit/>
          </a:bodyPr>
          <a:lstStyle>
            <a:lvl1pPr marL="446088" indent="-398463">
              <a:buClr>
                <a:srgbClr val="335C79"/>
              </a:buClr>
              <a:buSzPct val="100000"/>
              <a:buFontTx/>
              <a:buBlip>
                <a:blip r:embed="rId4"/>
              </a:buBlip>
              <a:tabLst/>
              <a:defRPr lang="it-IT"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46088" indent="-442913">
              <a:lnSpc>
                <a:spcPct val="100000"/>
              </a:lnSpc>
              <a:spcAft>
                <a:spcPts val="900"/>
              </a:spcAft>
              <a:buFont typeface="Font di sistema regolare"/>
              <a:buChar char=" "/>
              <a:tabLst/>
              <a:defRPr lang="it-IT"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marL="889000" indent="-442913">
              <a:spcBef>
                <a:spcPts val="1000"/>
              </a:spcBef>
              <a:buSzPct val="120000"/>
              <a:buFontTx/>
              <a:buBlip>
                <a:blip r:embed="rId5"/>
              </a:buBlip>
              <a:tabLst>
                <a:tab pos="796925" algn="l"/>
              </a:tabLst>
              <a:defRPr lang="it-IT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marL="1335088" indent="-444500">
              <a:spcBef>
                <a:spcPts val="1000"/>
              </a:spcBef>
              <a:buSzPct val="120000"/>
              <a:buFontTx/>
              <a:buBlip>
                <a:blip r:embed="rId6"/>
              </a:buBlip>
              <a:tabLst>
                <a:tab pos="796925" algn="l"/>
              </a:tabLst>
              <a:defRPr lang="en-US"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marL="1779588" indent="-444500">
              <a:spcBef>
                <a:spcPts val="1000"/>
              </a:spcBef>
              <a:buSzPct val="120000"/>
              <a:buFontTx/>
              <a:buBlip>
                <a:blip r:embed="rId7"/>
              </a:buBlip>
              <a:tabLst>
                <a:tab pos="796925" algn="l"/>
              </a:tabLst>
              <a:defRPr lang="en-US" sz="18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890588" indent="0">
              <a:spcBef>
                <a:spcPts val="600"/>
              </a:spcBef>
              <a:buFont typeface="Wingdings" pitchFamily="2" charset="2"/>
              <a:buNone/>
              <a:tabLst>
                <a:tab pos="796925" algn="l"/>
              </a:tabLst>
              <a:defRPr lang="en-US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</a:lstStyle>
          <a:p>
            <a:pPr lvl="0"/>
            <a:r>
              <a:rPr lang="it-IT" noProof="0" dirty="0"/>
              <a:t>Fare clic per 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  <a:endParaRPr lang="en-US" noProof="0" dirty="0"/>
          </a:p>
        </p:txBody>
      </p:sp>
      <p:sp>
        <p:nvSpPr>
          <p:cNvPr id="10" name="Titolo 15">
            <a:extLst>
              <a:ext uri="{FF2B5EF4-FFF2-40B4-BE49-F238E27FC236}">
                <a16:creationId xmlns:a16="http://schemas.microsoft.com/office/drawing/2014/main" id="{991C5DF8-5124-854A-975C-D3E1EEF10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27" y="113463"/>
            <a:ext cx="8099425" cy="4260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it-IT" sz="3200" b="1" i="0" kern="1200" cap="none" baseline="0">
                <a:solidFill>
                  <a:srgbClr val="094F6D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it-IT" dirty="0"/>
              <a:t>Fare clic per modificare il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1 ENUMERATION IND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B09B4502-8D83-3849-AA74-00AF5CC17F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47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43FA650-A669-E840-9116-A5DF3AA2B8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532982" y="250168"/>
            <a:ext cx="449002" cy="24740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1B815A0-7658-7646-92F3-7B8C39E51351}"/>
              </a:ext>
            </a:extLst>
          </p:cNvPr>
          <p:cNvSpPr txBox="1"/>
          <p:nvPr userDrawn="1"/>
        </p:nvSpPr>
        <p:spPr>
          <a:xfrm>
            <a:off x="8560071" y="223830"/>
            <a:ext cx="449002" cy="30008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fld id="{D49B7507-D0D2-6741-A4B2-26B285187CD0}" type="slidenum">
              <a:rPr lang="it-IT" sz="1350" b="0" i="0" smtClean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pPr algn="ctr"/>
              <a:t>‹N›</a:t>
            </a:fld>
            <a:endParaRPr lang="it-IT" sz="1200" b="0" i="0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1" name="Titolo 15">
            <a:extLst>
              <a:ext uri="{FF2B5EF4-FFF2-40B4-BE49-F238E27FC236}">
                <a16:creationId xmlns:a16="http://schemas.microsoft.com/office/drawing/2014/main" id="{D8131100-5821-7C4B-AFFA-4C5E8E04E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27" y="113463"/>
            <a:ext cx="8099425" cy="4260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it-IT" sz="3200" b="1" i="0" kern="1200" cap="none" baseline="0">
                <a:solidFill>
                  <a:srgbClr val="094F6D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it-IT" dirty="0"/>
              <a:t>Fare clic per modificare il titolo</a:t>
            </a:r>
            <a:endParaRPr lang="en-US" dirty="0"/>
          </a:p>
        </p:txBody>
      </p:sp>
      <p:sp>
        <p:nvSpPr>
          <p:cNvPr id="8" name="Segnaposto testo 14">
            <a:extLst>
              <a:ext uri="{FF2B5EF4-FFF2-40B4-BE49-F238E27FC236}">
                <a16:creationId xmlns:a16="http://schemas.microsoft.com/office/drawing/2014/main" id="{D56C7B1B-6FBF-1A4C-8140-FA50BC640F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927" y="745001"/>
            <a:ext cx="8824821" cy="4148331"/>
          </a:xfrm>
          <a:prstGeom prst="rect">
            <a:avLst/>
          </a:prstGeom>
        </p:spPr>
        <p:txBody>
          <a:bodyPr>
            <a:normAutofit/>
          </a:bodyPr>
          <a:lstStyle>
            <a:lvl1pPr marL="447675" indent="-400050">
              <a:buClr>
                <a:srgbClr val="335C79"/>
              </a:buClr>
              <a:buSzPct val="100000"/>
              <a:buFontTx/>
              <a:buBlip>
                <a:blip r:embed="rId4"/>
              </a:buBlip>
              <a:tabLst/>
              <a:defRPr lang="it-IT"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47675" indent="-166688">
              <a:lnSpc>
                <a:spcPct val="100000"/>
              </a:lnSpc>
              <a:spcAft>
                <a:spcPts val="900"/>
              </a:spcAft>
              <a:buFont typeface="Font di sistema regolare"/>
              <a:buChar char=" "/>
              <a:tabLst/>
              <a:defRPr lang="it-IT"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marL="935038" indent="-487363">
              <a:spcBef>
                <a:spcPts val="1000"/>
              </a:spcBef>
              <a:spcAft>
                <a:spcPts val="600"/>
              </a:spcAft>
              <a:buSzPct val="120000"/>
              <a:buFontTx/>
              <a:buBlip>
                <a:blip r:embed="rId5"/>
              </a:buBlip>
              <a:tabLst>
                <a:tab pos="730250" algn="l"/>
              </a:tabLst>
              <a:defRPr lang="en-US" sz="2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marL="935038" indent="-487363">
              <a:spcBef>
                <a:spcPts val="1000"/>
              </a:spcBef>
              <a:spcAft>
                <a:spcPts val="600"/>
              </a:spcAft>
              <a:buSzPct val="120000"/>
              <a:buFontTx/>
              <a:buBlip>
                <a:blip r:embed="rId6"/>
              </a:buBlip>
              <a:tabLst/>
              <a:defRPr lang="en-US" sz="2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marL="935038" indent="-487363">
              <a:spcBef>
                <a:spcPts val="1000"/>
              </a:spcBef>
              <a:spcAft>
                <a:spcPts val="600"/>
              </a:spcAft>
              <a:buSzPct val="120000"/>
              <a:buFontTx/>
              <a:buBlip>
                <a:blip r:embed="rId7"/>
              </a:buBlip>
              <a:tabLst/>
              <a:defRPr lang="en-US" sz="24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935038" indent="-487363">
              <a:spcBef>
                <a:spcPts val="1000"/>
              </a:spcBef>
              <a:spcAft>
                <a:spcPts val="600"/>
              </a:spcAft>
              <a:buSzPct val="120000"/>
              <a:buFontTx/>
              <a:buBlip>
                <a:blip r:embed="rId8"/>
              </a:buBlip>
              <a:tabLst/>
              <a:defRPr lang="it-IT" sz="2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35038" indent="-487363">
              <a:spcBef>
                <a:spcPts val="1000"/>
              </a:spcBef>
              <a:spcAft>
                <a:spcPts val="600"/>
              </a:spcAft>
              <a:buSzPct val="120000"/>
              <a:buFontTx/>
              <a:buBlip>
                <a:blip r:embed="rId9"/>
              </a:buBlip>
              <a:tabLst/>
              <a:defRPr lang="it-IT" sz="2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935038" indent="0">
              <a:buFont typeface="Font di sistema regolare"/>
              <a:buNone/>
              <a:tabLst/>
              <a:defRPr lang="it-IT" sz="18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220788" indent="-285750">
              <a:defRPr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Item 1</a:t>
            </a:r>
            <a:endParaRPr lang="en-US" dirty="0"/>
          </a:p>
          <a:p>
            <a:pPr lvl="3"/>
            <a:r>
              <a:rPr lang="en-US" dirty="0"/>
              <a:t>Item 2</a:t>
            </a:r>
            <a:endParaRPr lang="it-IT" dirty="0"/>
          </a:p>
          <a:p>
            <a:pPr lvl="4"/>
            <a:r>
              <a:rPr lang="it-IT" dirty="0"/>
              <a:t>Item 3</a:t>
            </a:r>
          </a:p>
          <a:p>
            <a:pPr lvl="5"/>
            <a:r>
              <a:rPr lang="it-IT" dirty="0"/>
              <a:t>Item 4</a:t>
            </a:r>
          </a:p>
          <a:p>
            <a:pPr lvl="6"/>
            <a:r>
              <a:rPr lang="it-IT" dirty="0"/>
              <a:t>Item 5</a:t>
            </a:r>
          </a:p>
          <a:p>
            <a:pPr lvl="7"/>
            <a:r>
              <a:rPr lang="it-IT" dirty="0" err="1"/>
              <a:t>Subitem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0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142910" y="841860"/>
            <a:ext cx="6857190" cy="17898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2475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110" y="1203390"/>
            <a:ext cx="8229060" cy="29826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97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098719-98F0-174A-8AFF-3A470ADB35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242E4B-1F7F-5140-A386-6CA25554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25" y="273844"/>
            <a:ext cx="7638425" cy="739030"/>
          </a:xfrm>
          <a:prstGeom prst="rect">
            <a:avLst/>
          </a:prstGeom>
        </p:spPr>
        <p:txBody>
          <a:bodyPr/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4A2755-DBE6-3345-A2DA-422661311A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925" y="1107831"/>
            <a:ext cx="7638425" cy="3400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902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olo e contenu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4906162"/>
            <a:ext cx="9144000" cy="23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9886" y="205979"/>
            <a:ext cx="8356915" cy="536591"/>
          </a:xfrm>
        </p:spPr>
        <p:txBody>
          <a:bodyPr/>
          <a:lstStyle>
            <a:lvl1pPr algn="l">
              <a:defRPr>
                <a:solidFill>
                  <a:srgbClr val="0F506C"/>
                </a:solidFill>
                <a:latin typeface="Open Sans"/>
                <a:cs typeface="Open Sans"/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887" y="376038"/>
            <a:ext cx="315993" cy="70805"/>
          </a:xfrm>
          <a:prstGeom prst="rect">
            <a:avLst/>
          </a:prstGeom>
          <a:solidFill>
            <a:srgbClr val="123D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" name="CasellaDiTesto 5"/>
          <p:cNvSpPr txBox="1"/>
          <p:nvPr/>
        </p:nvSpPr>
        <p:spPr>
          <a:xfrm>
            <a:off x="661581" y="4910447"/>
            <a:ext cx="83250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it-IT" sz="900" u="none" baseline="0" dirty="0">
                <a:solidFill>
                  <a:schemeClr val="bg1">
                    <a:lumMod val="50000"/>
                  </a:schemeClr>
                </a:solidFill>
                <a:latin typeface="Open Sans Light"/>
                <a:cs typeface="Open Sans Light"/>
                <a:sym typeface="Symbol" panose="05050102010706020507" pitchFamily="18" charset="2"/>
              </a:rPr>
              <a:t>Henry Muccini – GSSI «Smart City Looks like…» 2019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602648" y="318977"/>
            <a:ext cx="5257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0EF03E-EA2A-6947-8AF6-26644038BBC8}" type="slidenum">
              <a:rPr lang="it-IT" sz="900" u="none" kern="1200" smtClean="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rPr>
              <a:t>‹N›</a:t>
            </a:fld>
            <a:endParaRPr lang="it-IT" sz="900" u="none" kern="1200" dirty="0">
              <a:solidFill>
                <a:schemeClr val="bg1">
                  <a:lumMod val="50000"/>
                </a:schemeClr>
              </a:solidFill>
              <a:latin typeface="Open Sans Light"/>
              <a:ea typeface="+mn-ea"/>
              <a:cs typeface="Open Sans Ligh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10" y="4902837"/>
            <a:ext cx="859925" cy="251419"/>
          </a:xfrm>
          <a:prstGeom prst="rect">
            <a:avLst/>
          </a:prstGeom>
        </p:spPr>
      </p:pic>
      <p:sp>
        <p:nvSpPr>
          <p:cNvPr id="13" name="Segnaposto testo 12"/>
          <p:cNvSpPr>
            <a:spLocks noGrp="1"/>
          </p:cNvSpPr>
          <p:nvPr>
            <p:ph type="body" sz="quarter" idx="10"/>
          </p:nvPr>
        </p:nvSpPr>
        <p:spPr>
          <a:xfrm>
            <a:off x="323850" y="843558"/>
            <a:ext cx="8640638" cy="3942160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83459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- Title DISI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963EB6B-22F8-2649-9B74-6E8F102B3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4345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333443F-F1E4-C54F-90F9-7AB74BFF9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8214" y="1757698"/>
            <a:ext cx="6374419" cy="3586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Clicca per modificare Nome Cognome</a:t>
            </a:r>
          </a:p>
          <a:p>
            <a:endParaRPr lang="it-I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C41F5B-B420-6540-A8B7-0B9A1BD134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8215" y="308853"/>
            <a:ext cx="6374424" cy="141929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 cap="none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noProof="0" dirty="0" err="1"/>
              <a:t>Clicca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il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DFFF06FE-CA4D-9D45-BE63-0442E9678ABC}"/>
              </a:ext>
            </a:extLst>
          </p:cNvPr>
          <p:cNvCxnSpPr>
            <a:cxnSpLocks/>
          </p:cNvCxnSpPr>
          <p:nvPr userDrawn="1"/>
        </p:nvCxnSpPr>
        <p:spPr>
          <a:xfrm>
            <a:off x="435216" y="0"/>
            <a:ext cx="0" cy="4752242"/>
          </a:xfrm>
          <a:prstGeom prst="line">
            <a:avLst/>
          </a:prstGeom>
          <a:ln w="19050">
            <a:solidFill>
              <a:srgbClr val="FFFFFF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059DBBDF-10AF-FC40-8026-487E3F309663}"/>
              </a:ext>
            </a:extLst>
          </p:cNvPr>
          <p:cNvSpPr txBox="1">
            <a:spLocks/>
          </p:cNvSpPr>
          <p:nvPr userDrawn="1"/>
        </p:nvSpPr>
        <p:spPr>
          <a:xfrm>
            <a:off x="668213" y="2132512"/>
            <a:ext cx="6374419" cy="3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0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6829AA67-F8E0-5C4D-A4A2-DAABD6F1BA4F}"/>
              </a:ext>
            </a:extLst>
          </p:cNvPr>
          <p:cNvSpPr/>
          <p:nvPr userDrawn="1"/>
        </p:nvSpPr>
        <p:spPr>
          <a:xfrm>
            <a:off x="412356" y="390299"/>
            <a:ext cx="45719" cy="5714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latin typeface="Open Sans Condensed Light" panose="020B03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1EE0ACF-3CC0-B342-87F5-9328576E86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343" y="2361321"/>
            <a:ext cx="6374289" cy="742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r>
              <a:rPr lang="it-IT" b="0" dirty="0"/>
              <a:t>Università degli Studi dell’Aquila / </a:t>
            </a:r>
            <a:r>
              <a:rPr lang="it-IT" b="0" dirty="0" err="1"/>
              <a:t>Italy</a:t>
            </a:r>
            <a:endParaRPr lang="it-IT" b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B33B02C-8FFF-5347-B037-1CF0840DF5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9463" y="60081"/>
            <a:ext cx="1829412" cy="6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12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- Section_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now covered mountain during daytime">
            <a:extLst>
              <a:ext uri="{FF2B5EF4-FFF2-40B4-BE49-F238E27FC236}">
                <a16:creationId xmlns:a16="http://schemas.microsoft.com/office/drawing/2014/main" id="{4B2D8547-B560-604B-8391-96C4EBFF97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7505"/>
            <a:ext cx="9144000" cy="609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9A1A8A8-376F-D24D-9550-34730C82C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215" y="2918269"/>
            <a:ext cx="5147461" cy="9941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it-IT" dirty="0" err="1"/>
              <a:t>Thank</a:t>
            </a:r>
            <a:r>
              <a:rPr lang="it-IT" dirty="0"/>
              <a:t> </a:t>
            </a:r>
            <a:r>
              <a:rPr lang="it-IT" dirty="0" err="1"/>
              <a:t>you</a:t>
            </a: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EBACFD5-86C6-B74B-9B57-AA2FCF831896}"/>
              </a:ext>
            </a:extLst>
          </p:cNvPr>
          <p:cNvSpPr/>
          <p:nvPr userDrawn="1"/>
        </p:nvSpPr>
        <p:spPr>
          <a:xfrm>
            <a:off x="412356" y="3018668"/>
            <a:ext cx="45719" cy="7978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latin typeface="Open Sans Condensed Light" panose="020B0306030504020204" pitchFamily="34" charset="0"/>
            </a:endParaRP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C68A3F4B-FC3F-E94B-99A4-34DC0080E051}"/>
              </a:ext>
            </a:extLst>
          </p:cNvPr>
          <p:cNvCxnSpPr>
            <a:cxnSpLocks/>
          </p:cNvCxnSpPr>
          <p:nvPr userDrawn="1"/>
        </p:nvCxnSpPr>
        <p:spPr>
          <a:xfrm>
            <a:off x="435216" y="0"/>
            <a:ext cx="0" cy="4752242"/>
          </a:xfrm>
          <a:prstGeom prst="line">
            <a:avLst/>
          </a:prstGeom>
          <a:ln w="19050">
            <a:solidFill>
              <a:srgbClr val="FFFFFF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CBD27D84-60DF-2F4B-A428-D0C3AED4D7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5816" y="3039540"/>
            <a:ext cx="2562055" cy="8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57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1 - Section_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now covered mountain during daytime">
            <a:extLst>
              <a:ext uri="{FF2B5EF4-FFF2-40B4-BE49-F238E27FC236}">
                <a16:creationId xmlns:a16="http://schemas.microsoft.com/office/drawing/2014/main" id="{4B2D8547-B560-604B-8391-96C4EBFF97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9878"/>
            <a:ext cx="9144000" cy="609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9A1A8A8-376F-D24D-9550-34730C82C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215" y="2918269"/>
            <a:ext cx="5147461" cy="9941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it-IT" dirty="0"/>
              <a:t>Clicca per modificare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EBACFD5-86C6-B74B-9B57-AA2FCF831896}"/>
              </a:ext>
            </a:extLst>
          </p:cNvPr>
          <p:cNvSpPr/>
          <p:nvPr userDrawn="1"/>
        </p:nvSpPr>
        <p:spPr>
          <a:xfrm>
            <a:off x="412356" y="3018668"/>
            <a:ext cx="45719" cy="7978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latin typeface="Open Sans Condensed Light" panose="020B0306030504020204" pitchFamily="34" charset="0"/>
            </a:endParaRP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C68A3F4B-FC3F-E94B-99A4-34DC0080E051}"/>
              </a:ext>
            </a:extLst>
          </p:cNvPr>
          <p:cNvCxnSpPr>
            <a:cxnSpLocks/>
          </p:cNvCxnSpPr>
          <p:nvPr userDrawn="1"/>
        </p:nvCxnSpPr>
        <p:spPr>
          <a:xfrm>
            <a:off x="435216" y="0"/>
            <a:ext cx="0" cy="4752242"/>
          </a:xfrm>
          <a:prstGeom prst="line">
            <a:avLst/>
          </a:prstGeom>
          <a:ln w="19050">
            <a:solidFill>
              <a:srgbClr val="FFFFFF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039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2 Section_Title (dark gradient)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3452B1-FC70-ED4D-A689-A6D15B93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543" y="2920514"/>
            <a:ext cx="5147461" cy="9941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 i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it-IT" dirty="0"/>
              <a:t>Clicca per modificare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76A50D7-8D3B-084A-9331-66A8E1569741}"/>
              </a:ext>
            </a:extLst>
          </p:cNvPr>
          <p:cNvSpPr/>
          <p:nvPr userDrawn="1"/>
        </p:nvSpPr>
        <p:spPr>
          <a:xfrm>
            <a:off x="847625" y="3236258"/>
            <a:ext cx="45719" cy="5802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latin typeface="Open Sans Condensed Light" panose="020B03060305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A3157A-DC3D-5B53-26F8-ADE3ACED587C}"/>
              </a:ext>
            </a:extLst>
          </p:cNvPr>
          <p:cNvSpPr txBox="1"/>
          <p:nvPr userDrawn="1"/>
        </p:nvSpPr>
        <p:spPr>
          <a:xfrm>
            <a:off x="6652612" y="4866501"/>
            <a:ext cx="2491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Open Sans Condensed Light" panose="020B0604020202020204" charset="0"/>
                <a:ea typeface="Open Sans Condensed Light" panose="020B0604020202020204" charset="0"/>
                <a:cs typeface="Open Sans Condensed Light" panose="020B0604020202020204" charset="0"/>
              </a:rPr>
              <a:t>@Henry Muccini - </a:t>
            </a:r>
            <a:r>
              <a:rPr lang="en-US" sz="1200" noProof="0" dirty="0">
                <a:latin typeface="Open Sans Condensed Light" panose="020B0604020202020204" charset="0"/>
                <a:ea typeface="Open Sans Condensed Light" panose="020B0604020202020204" charset="0"/>
                <a:cs typeface="Open Sans Condensed Light" panose="020B0604020202020204" charset="0"/>
              </a:rPr>
              <a:t>La </a:t>
            </a:r>
            <a:r>
              <a:rPr lang="en-US" sz="1200" dirty="0">
                <a:latin typeface="Open Sans Condensed Light" panose="020B0604020202020204" charset="0"/>
                <a:ea typeface="Open Sans Condensed Light" panose="020B0604020202020204" charset="0"/>
                <a:cs typeface="Open Sans Condensed Light" panose="020B0604020202020204" charset="0"/>
              </a:rPr>
              <a:t>S</a:t>
            </a:r>
            <a:r>
              <a:rPr lang="en-US" sz="1200" noProof="0" dirty="0" err="1">
                <a:latin typeface="Open Sans Condensed Light" panose="020B0604020202020204" charset="0"/>
                <a:ea typeface="Open Sans Condensed Light" panose="020B0604020202020204" charset="0"/>
                <a:cs typeface="Open Sans Condensed Light" panose="020B0604020202020204" charset="0"/>
              </a:rPr>
              <a:t>ostenibilità</a:t>
            </a:r>
            <a:r>
              <a:rPr lang="en-US" sz="1200" noProof="0" dirty="0">
                <a:latin typeface="Open Sans Condensed Light" panose="020B0604020202020204" charset="0"/>
                <a:ea typeface="Open Sans Condensed Light" panose="020B0604020202020204" charset="0"/>
                <a:cs typeface="Open Sans Condensed Light" panose="020B0604020202020204" charset="0"/>
              </a:rPr>
              <a:t> del Software</a:t>
            </a:r>
            <a:endParaRPr lang="it-IT" sz="1200" dirty="0">
              <a:latin typeface="Open Sans Condensed Light" panose="020B0604020202020204" charset="0"/>
              <a:ea typeface="Open Sans Condensed Light" panose="020B0604020202020204" charset="0"/>
              <a:cs typeface="Open Sans Condensed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.1 - Empt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94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 Empty (dark gradient)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327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+ CONTENT (pros &amp; 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0CE77E2D-E641-8C44-B3EC-CF85A98447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47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43FA650-A669-E840-9116-A5DF3AA2B8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532982" y="250168"/>
            <a:ext cx="449002" cy="24740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1B815A0-7658-7646-92F3-7B8C39E51351}"/>
              </a:ext>
            </a:extLst>
          </p:cNvPr>
          <p:cNvSpPr txBox="1"/>
          <p:nvPr userDrawn="1"/>
        </p:nvSpPr>
        <p:spPr>
          <a:xfrm>
            <a:off x="8560071" y="223830"/>
            <a:ext cx="449002" cy="30008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fld id="{D49B7507-D0D2-6741-A4B2-26B285187CD0}" type="slidenum">
              <a:rPr lang="it-IT" sz="1350" b="0" i="0" smtClean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pPr algn="ctr"/>
              <a:t>‹N›</a:t>
            </a:fld>
            <a:endParaRPr lang="it-IT" sz="1200" b="0" i="0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A014DC56-5737-8D41-BE91-5D4C5DF13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927" y="745001"/>
            <a:ext cx="8711268" cy="4148331"/>
          </a:xfrm>
          <a:prstGeom prst="rect">
            <a:avLst/>
          </a:prstGeom>
        </p:spPr>
        <p:txBody>
          <a:bodyPr>
            <a:normAutofit/>
          </a:bodyPr>
          <a:lstStyle>
            <a:lvl1pPr marL="447675" indent="-400050">
              <a:buClr>
                <a:srgbClr val="335C79"/>
              </a:buClr>
              <a:buSzPct val="100000"/>
              <a:buFontTx/>
              <a:buBlip>
                <a:blip r:embed="rId4"/>
              </a:buBlip>
              <a:tabLst>
                <a:tab pos="796925" algn="l"/>
              </a:tabLst>
              <a:defRPr lang="it-IT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47675" indent="-400050">
              <a:lnSpc>
                <a:spcPct val="100000"/>
              </a:lnSpc>
              <a:spcAft>
                <a:spcPts val="900"/>
              </a:spcAft>
              <a:buFont typeface="Font di sistema regolare"/>
              <a:buChar char=" "/>
              <a:tabLst>
                <a:tab pos="796925" algn="l"/>
              </a:tabLst>
              <a:defRPr lang="it-IT"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marL="447675" indent="-400050">
              <a:spcBef>
                <a:spcPts val="1000"/>
              </a:spcBef>
              <a:buSzPct val="120000"/>
              <a:buFontTx/>
              <a:buBlip>
                <a:blip r:embed="rId5"/>
              </a:buBlip>
              <a:tabLst>
                <a:tab pos="796925" algn="l"/>
              </a:tabLst>
              <a:defRPr lang="en-US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marL="447675" indent="-400050">
              <a:spcBef>
                <a:spcPts val="1000"/>
              </a:spcBef>
              <a:buSzPct val="100000"/>
              <a:buFont typeface="Font di sistema regolare"/>
              <a:buChar char="◦"/>
              <a:tabLst>
                <a:tab pos="796925" algn="l"/>
              </a:tabLst>
              <a:defRPr lang="en-US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marL="447675" indent="-444500">
              <a:spcBef>
                <a:spcPts val="1000"/>
              </a:spcBef>
              <a:buSzPct val="120000"/>
              <a:buFontTx/>
              <a:buBlip>
                <a:blip r:embed="rId6"/>
              </a:buBlip>
              <a:tabLst>
                <a:tab pos="796925" algn="l"/>
              </a:tabLst>
              <a:defRPr lang="en-US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669131" indent="-266700">
              <a:spcBef>
                <a:spcPts val="600"/>
              </a:spcBef>
              <a:buFont typeface="Wingdings" pitchFamily="2" charset="2"/>
              <a:buChar char="§"/>
              <a:tabLst/>
              <a:defRPr lang="en-US" sz="18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Titolo 15">
            <a:extLst>
              <a:ext uri="{FF2B5EF4-FFF2-40B4-BE49-F238E27FC236}">
                <a16:creationId xmlns:a16="http://schemas.microsoft.com/office/drawing/2014/main" id="{B7C1E405-F79E-924D-B8E9-36CC29FB8C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27" y="113463"/>
            <a:ext cx="8099425" cy="4260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it-IT" sz="3200" b="1" i="0" kern="1200" cap="none" baseline="0">
                <a:solidFill>
                  <a:srgbClr val="094F6D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it-IT" dirty="0"/>
              <a:t>Fare clic per modificare il titolo</a:t>
            </a:r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0A0A4C-E050-E850-BEAB-252D2DE8D87B}"/>
              </a:ext>
            </a:extLst>
          </p:cNvPr>
          <p:cNvSpPr txBox="1"/>
          <p:nvPr userDrawn="1"/>
        </p:nvSpPr>
        <p:spPr>
          <a:xfrm>
            <a:off x="6652612" y="4866501"/>
            <a:ext cx="2505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Open Sans Condensed Light" panose="020B0604020202020204" charset="0"/>
                <a:ea typeface="Open Sans Condensed Light" panose="020B0604020202020204" charset="0"/>
                <a:cs typeface="Open Sans Condensed Light" panose="020B0604020202020204" charset="0"/>
              </a:rPr>
              <a:t>@Henry Muccini – </a:t>
            </a:r>
            <a:r>
              <a:rPr lang="en-US" sz="1200" noProof="0" dirty="0" err="1">
                <a:latin typeface="Open Sans Condensed Light" panose="020B0604020202020204" charset="0"/>
                <a:ea typeface="Open Sans Condensed Light" panose="020B0604020202020204" charset="0"/>
                <a:cs typeface="Open Sans Condensed Light" panose="020B0604020202020204" charset="0"/>
              </a:rPr>
              <a:t>Assemblea</a:t>
            </a:r>
            <a:r>
              <a:rPr lang="en-US" sz="1200" noProof="0" dirty="0">
                <a:latin typeface="Open Sans Condensed Light" panose="020B0604020202020204" charset="0"/>
                <a:ea typeface="Open Sans Condensed Light" panose="020B0604020202020204" charset="0"/>
                <a:cs typeface="Open Sans Condensed Light" panose="020B0604020202020204" charset="0"/>
              </a:rPr>
              <a:t> di CAD Dec 2022</a:t>
            </a:r>
            <a:endParaRPr lang="it-IT" sz="1200" dirty="0">
              <a:latin typeface="Open Sans Condensed Light" panose="020B0604020202020204" charset="0"/>
              <a:ea typeface="Open Sans Condensed Light" panose="020B0604020202020204" charset="0"/>
              <a:cs typeface="Open Sans Condensed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3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2 - ENUM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A265A5EA-0594-C947-B315-A709D3440A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47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43FA650-A669-E840-9116-A5DF3AA2B8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532982" y="250168"/>
            <a:ext cx="449002" cy="24740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1B815A0-7658-7646-92F3-7B8C39E51351}"/>
              </a:ext>
            </a:extLst>
          </p:cNvPr>
          <p:cNvSpPr txBox="1"/>
          <p:nvPr userDrawn="1"/>
        </p:nvSpPr>
        <p:spPr>
          <a:xfrm>
            <a:off x="8560071" y="223830"/>
            <a:ext cx="449002" cy="30008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fld id="{D49B7507-D0D2-6741-A4B2-26B285187CD0}" type="slidenum">
              <a:rPr lang="it-IT" sz="1350" b="0" i="0" smtClean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pPr algn="ctr"/>
              <a:t>‹N›</a:t>
            </a:fld>
            <a:endParaRPr lang="it-IT" sz="1200" b="0" i="0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A014DC56-5737-8D41-BE91-5D4C5DF13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927" y="745001"/>
            <a:ext cx="8824821" cy="4148331"/>
          </a:xfrm>
          <a:prstGeom prst="rect">
            <a:avLst/>
          </a:prstGeom>
        </p:spPr>
        <p:txBody>
          <a:bodyPr>
            <a:normAutofit/>
          </a:bodyPr>
          <a:lstStyle>
            <a:lvl1pPr marL="447675" indent="-400050">
              <a:buClr>
                <a:srgbClr val="335C79"/>
              </a:buClr>
              <a:buSzPct val="100000"/>
              <a:buFontTx/>
              <a:buBlip>
                <a:blip r:embed="rId4"/>
              </a:buBlip>
              <a:tabLst/>
              <a:defRPr lang="it-IT"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47675" indent="-166688">
              <a:lnSpc>
                <a:spcPct val="100000"/>
              </a:lnSpc>
              <a:spcAft>
                <a:spcPts val="900"/>
              </a:spcAft>
              <a:buFont typeface="Font di sistema regolare"/>
              <a:buChar char=" "/>
              <a:tabLst/>
              <a:defRPr lang="it-IT"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marL="447675" indent="-444500">
              <a:spcBef>
                <a:spcPts val="1000"/>
              </a:spcBef>
              <a:spcAft>
                <a:spcPts val="600"/>
              </a:spcAft>
              <a:buSzPct val="120000"/>
              <a:buFontTx/>
              <a:buBlip>
                <a:blip r:embed="rId5"/>
              </a:buBlip>
              <a:tabLst>
                <a:tab pos="730250" algn="l"/>
              </a:tabLst>
              <a:defRPr lang="en-US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marL="447675" indent="-444500">
              <a:spcBef>
                <a:spcPts val="1000"/>
              </a:spcBef>
              <a:spcAft>
                <a:spcPts val="600"/>
              </a:spcAft>
              <a:buSzPct val="120000"/>
              <a:buFontTx/>
              <a:buBlip>
                <a:blip r:embed="rId6"/>
              </a:buBlip>
              <a:tabLst>
                <a:tab pos="730250" algn="l"/>
              </a:tabLst>
              <a:defRPr lang="en-US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marL="447675" indent="-444500">
              <a:spcBef>
                <a:spcPts val="1000"/>
              </a:spcBef>
              <a:spcAft>
                <a:spcPts val="600"/>
              </a:spcAft>
              <a:buSzPct val="120000"/>
              <a:buFontTx/>
              <a:buBlip>
                <a:blip r:embed="rId7"/>
              </a:buBlip>
              <a:tabLst>
                <a:tab pos="730250" algn="l"/>
              </a:tabLst>
              <a:defRPr lang="en-US" sz="28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47675" indent="-444500">
              <a:spcBef>
                <a:spcPts val="1000"/>
              </a:spcBef>
              <a:spcAft>
                <a:spcPts val="600"/>
              </a:spcAft>
              <a:buSzPct val="120000"/>
              <a:buFontTx/>
              <a:buBlip>
                <a:blip r:embed="rId8"/>
              </a:buBlip>
              <a:tabLst>
                <a:tab pos="730250" algn="l"/>
              </a:tabLst>
              <a:defRPr lang="en-US" sz="28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447675" indent="-444500">
              <a:spcBef>
                <a:spcPts val="1000"/>
              </a:spcBef>
              <a:spcAft>
                <a:spcPts val="600"/>
              </a:spcAft>
              <a:buSzPct val="120000"/>
              <a:buFontTx/>
              <a:buBlip>
                <a:blip r:embed="rId9"/>
              </a:buBlip>
              <a:tabLst>
                <a:tab pos="730250" algn="l"/>
              </a:tabLst>
              <a:defRPr lang="en-US" sz="28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Item 1</a:t>
            </a:r>
          </a:p>
          <a:p>
            <a:pPr lvl="3"/>
            <a:r>
              <a:rPr lang="it-IT" dirty="0"/>
              <a:t>Item 2</a:t>
            </a:r>
          </a:p>
          <a:p>
            <a:pPr lvl="4"/>
            <a:r>
              <a:rPr lang="it-IT" dirty="0"/>
              <a:t>Item 3</a:t>
            </a:r>
          </a:p>
          <a:p>
            <a:pPr lvl="5"/>
            <a:r>
              <a:rPr lang="it-IT" dirty="0"/>
              <a:t>Item 4</a:t>
            </a:r>
          </a:p>
          <a:p>
            <a:pPr lvl="6"/>
            <a:r>
              <a:rPr lang="it-IT" dirty="0"/>
              <a:t>Item 5</a:t>
            </a:r>
          </a:p>
          <a:p>
            <a:pPr lvl="5"/>
            <a:endParaRPr lang="it-IT" dirty="0"/>
          </a:p>
          <a:p>
            <a:pPr lvl="6"/>
            <a:endParaRPr lang="en-US" dirty="0"/>
          </a:p>
        </p:txBody>
      </p:sp>
      <p:sp>
        <p:nvSpPr>
          <p:cNvPr id="11" name="Titolo 15">
            <a:extLst>
              <a:ext uri="{FF2B5EF4-FFF2-40B4-BE49-F238E27FC236}">
                <a16:creationId xmlns:a16="http://schemas.microsoft.com/office/drawing/2014/main" id="{6ECCA3FA-495C-B14D-9B85-B5DCA2512B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27" y="113463"/>
            <a:ext cx="8099425" cy="4260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it-IT" sz="3200" b="1" i="0" kern="1200" cap="none" baseline="0">
                <a:solidFill>
                  <a:srgbClr val="094F6D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it-IT" dirty="0"/>
              <a:t>Fare clic per modificare il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0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04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2" r:id="rId2"/>
    <p:sldLayoutId id="2147483718" r:id="rId3"/>
    <p:sldLayoutId id="2147483745" r:id="rId4"/>
    <p:sldLayoutId id="2147483711" r:id="rId5"/>
    <p:sldLayoutId id="2147483710" r:id="rId6"/>
    <p:sldLayoutId id="2147483721" r:id="rId7"/>
    <p:sldLayoutId id="2147483731" r:id="rId8"/>
    <p:sldLayoutId id="2147483740" r:id="rId9"/>
    <p:sldLayoutId id="2147483732" r:id="rId10"/>
    <p:sldLayoutId id="2147483743" r:id="rId11"/>
    <p:sldLayoutId id="2147483744" r:id="rId12"/>
    <p:sldLayoutId id="2147483739" r:id="rId13"/>
    <p:sldLayoutId id="2147483735" r:id="rId14"/>
    <p:sldLayoutId id="2147483746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6D054B59-6F48-3443-8D51-FDD479C83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084" y="2657120"/>
            <a:ext cx="6374419" cy="1089659"/>
          </a:xfrm>
        </p:spPr>
        <p:txBody>
          <a:bodyPr>
            <a:normAutofit lnSpcReduction="10000"/>
          </a:bodyPr>
          <a:lstStyle/>
          <a:p>
            <a:r>
              <a:rPr lang="en-US" sz="2800" noProof="0" dirty="0"/>
              <a:t>Prof. Henry Muccini</a:t>
            </a:r>
          </a:p>
          <a:p>
            <a:r>
              <a:rPr lang="en-US" sz="1500" dirty="0"/>
              <a:t>https://www.disim.univaq.it/HenryMuccini</a:t>
            </a:r>
          </a:p>
          <a:p>
            <a:r>
              <a:rPr lang="en-US" sz="1500" dirty="0"/>
              <a:t>@muccinihenry</a:t>
            </a:r>
            <a:endParaRPr lang="en-US" sz="1500" noProof="0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2908C81-1CF5-9D42-A169-1D21FF90F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748" y="444321"/>
            <a:ext cx="7315852" cy="1419293"/>
          </a:xfrm>
        </p:spPr>
        <p:txBody>
          <a:bodyPr>
            <a:normAutofit fontScale="90000"/>
          </a:bodyPr>
          <a:lstStyle/>
          <a:p>
            <a:r>
              <a:rPr lang="en-US" sz="5400" noProof="0" dirty="0" err="1"/>
              <a:t>Assemblea</a:t>
            </a:r>
            <a:r>
              <a:rPr lang="en-US" sz="5400" noProof="0" dirty="0"/>
              <a:t> CAD</a:t>
            </a:r>
            <a:br>
              <a:rPr lang="en-US" sz="5400" noProof="0" dirty="0"/>
            </a:br>
            <a:r>
              <a:rPr lang="en-US" sz="5400" noProof="0" dirty="0" err="1"/>
              <a:t>CdL</a:t>
            </a:r>
            <a:r>
              <a:rPr lang="en-US" sz="5400" noProof="0" dirty="0"/>
              <a:t> Informatica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401C706-CF6E-FC4F-86AF-5BB6C7AA5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164" y="3679698"/>
            <a:ext cx="6374289" cy="742950"/>
          </a:xfrm>
        </p:spPr>
        <p:txBody>
          <a:bodyPr/>
          <a:lstStyle/>
          <a:p>
            <a:r>
              <a:rPr lang="en-US" dirty="0" err="1"/>
              <a:t>Università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dell’Aquila</a:t>
            </a:r>
            <a:r>
              <a:rPr lang="en-US" dirty="0"/>
              <a:t> / Italy</a:t>
            </a:r>
          </a:p>
        </p:txBody>
      </p:sp>
    </p:spTree>
    <p:extLst>
      <p:ext uri="{BB962C8B-B14F-4D97-AF65-F5344CB8AC3E}">
        <p14:creationId xmlns:p14="http://schemas.microsoft.com/office/powerpoint/2010/main" val="24047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B8A91F5-4C8F-6F7E-7062-34C3B0BA0C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4369" y="745001"/>
            <a:ext cx="4991825" cy="4148331"/>
          </a:xfrm>
        </p:spPr>
        <p:txBody>
          <a:bodyPr>
            <a:normAutofit/>
          </a:bodyPr>
          <a:lstStyle/>
          <a:p>
            <a:r>
              <a:rPr lang="it-IT" sz="3600" dirty="0"/>
              <a:t>Creare percorsi specializzanti alla LT Informatica</a:t>
            </a:r>
          </a:p>
          <a:p>
            <a:r>
              <a:rPr lang="it-IT" sz="3600" dirty="0"/>
              <a:t>Riconsiderare dipendenze tra i corsi</a:t>
            </a:r>
          </a:p>
          <a:p>
            <a:r>
              <a:rPr lang="it-IT" sz="3600" dirty="0"/>
              <a:t>Armonizzare i contenuti della LT Informatica</a:t>
            </a:r>
          </a:p>
          <a:p>
            <a:endParaRPr lang="it-IT" sz="36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48E4C7C-DA10-F2C9-D691-7F3CCEDD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</a:t>
            </a:r>
          </a:p>
        </p:txBody>
      </p:sp>
      <p:pic>
        <p:nvPicPr>
          <p:cNvPr id="4" name="Picture 4" descr="Medici Pazienti Parenti: determinare un obiettivo - Fondazione Quattropani">
            <a:extLst>
              <a:ext uri="{FF2B5EF4-FFF2-40B4-BE49-F238E27FC236}">
                <a16:creationId xmlns:a16="http://schemas.microsoft.com/office/drawing/2014/main" id="{06AAA493-D029-08D0-C70C-9ABA7771C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92" y="986079"/>
            <a:ext cx="3231823" cy="280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85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680039" y="991844"/>
            <a:ext cx="2514751" cy="1165603"/>
          </a:xfrm>
          <a:prstGeom prst="roundRect">
            <a:avLst/>
          </a:prstGeom>
          <a:solidFill>
            <a:srgbClr val="094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III anno: percorso A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640467" y="3619022"/>
            <a:ext cx="8297790" cy="1215868"/>
          </a:xfrm>
          <a:prstGeom prst="roundRect">
            <a:avLst/>
          </a:prstGeom>
          <a:solidFill>
            <a:srgbClr val="094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 anno</a:t>
            </a:r>
          </a:p>
        </p:txBody>
      </p:sp>
      <p:cxnSp>
        <p:nvCxnSpPr>
          <p:cNvPr id="3" name="Connettore 2 2"/>
          <p:cNvCxnSpPr>
            <a:stCxn id="21" idx="0"/>
          </p:cNvCxnSpPr>
          <p:nvPr/>
        </p:nvCxnSpPr>
        <p:spPr>
          <a:xfrm flipH="1" flipV="1">
            <a:off x="205743" y="1234442"/>
            <a:ext cx="19591" cy="341748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Ovale 3"/>
          <p:cNvSpPr/>
          <p:nvPr/>
        </p:nvSpPr>
        <p:spPr>
          <a:xfrm>
            <a:off x="-39188" y="706905"/>
            <a:ext cx="480060" cy="51563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700" dirty="0">
                <a:solidFill>
                  <a:schemeClr val="tx2">
                    <a:lumMod val="25000"/>
                  </a:schemeClr>
                </a:solidFill>
              </a:rPr>
              <a:t>3</a:t>
            </a:r>
          </a:p>
        </p:txBody>
      </p:sp>
      <p:sp>
        <p:nvSpPr>
          <p:cNvPr id="21" name="Ovale 20"/>
          <p:cNvSpPr/>
          <p:nvPr/>
        </p:nvSpPr>
        <p:spPr>
          <a:xfrm>
            <a:off x="-14697" y="4651928"/>
            <a:ext cx="480060" cy="51563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700" dirty="0">
                <a:solidFill>
                  <a:schemeClr val="tx2">
                    <a:lumMod val="25000"/>
                  </a:schemeClr>
                </a:solidFill>
              </a:rPr>
              <a:t>1</a:t>
            </a:r>
          </a:p>
        </p:txBody>
      </p:sp>
      <p:sp>
        <p:nvSpPr>
          <p:cNvPr id="22" name="Rettangolo arrotondato 21"/>
          <p:cNvSpPr/>
          <p:nvPr/>
        </p:nvSpPr>
        <p:spPr>
          <a:xfrm>
            <a:off x="1664074" y="153410"/>
            <a:ext cx="6152030" cy="695094"/>
          </a:xfrm>
          <a:prstGeom prst="roundRect">
            <a:avLst/>
          </a:prstGeom>
          <a:solidFill>
            <a:srgbClr val="FF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>
                <a:solidFill>
                  <a:schemeClr val="tx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Laurea in Informatica</a:t>
            </a:r>
          </a:p>
        </p:txBody>
      </p:sp>
      <p:sp>
        <p:nvSpPr>
          <p:cNvPr id="2" name="Rettangolo arrotondato 17">
            <a:extLst>
              <a:ext uri="{FF2B5EF4-FFF2-40B4-BE49-F238E27FC236}">
                <a16:creationId xmlns:a16="http://schemas.microsoft.com/office/drawing/2014/main" id="{B94D8214-469F-15D9-4CB8-97385F78629F}"/>
              </a:ext>
            </a:extLst>
          </p:cNvPr>
          <p:cNvSpPr/>
          <p:nvPr/>
        </p:nvSpPr>
        <p:spPr>
          <a:xfrm>
            <a:off x="650639" y="2300788"/>
            <a:ext cx="8297790" cy="1215868"/>
          </a:xfrm>
          <a:prstGeom prst="roundRect">
            <a:avLst/>
          </a:prstGeom>
          <a:solidFill>
            <a:srgbClr val="094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II anno</a:t>
            </a:r>
          </a:p>
        </p:txBody>
      </p:sp>
      <p:sp>
        <p:nvSpPr>
          <p:cNvPr id="5" name="Rettangolo arrotondato 14">
            <a:extLst>
              <a:ext uri="{FF2B5EF4-FFF2-40B4-BE49-F238E27FC236}">
                <a16:creationId xmlns:a16="http://schemas.microsoft.com/office/drawing/2014/main" id="{AB7F55FE-83BB-C624-D4FD-18E97CECFE44}"/>
              </a:ext>
            </a:extLst>
          </p:cNvPr>
          <p:cNvSpPr/>
          <p:nvPr/>
        </p:nvSpPr>
        <p:spPr>
          <a:xfrm>
            <a:off x="3467604" y="989501"/>
            <a:ext cx="2514751" cy="1165603"/>
          </a:xfrm>
          <a:prstGeom prst="roundRect">
            <a:avLst/>
          </a:prstGeom>
          <a:solidFill>
            <a:srgbClr val="094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III anno: percorso B</a:t>
            </a:r>
          </a:p>
        </p:txBody>
      </p:sp>
      <p:sp>
        <p:nvSpPr>
          <p:cNvPr id="6" name="Rettangolo arrotondato 14">
            <a:extLst>
              <a:ext uri="{FF2B5EF4-FFF2-40B4-BE49-F238E27FC236}">
                <a16:creationId xmlns:a16="http://schemas.microsoft.com/office/drawing/2014/main" id="{C5DB9EB6-DE85-EC11-9680-05D0E0E8D4F4}"/>
              </a:ext>
            </a:extLst>
          </p:cNvPr>
          <p:cNvSpPr/>
          <p:nvPr/>
        </p:nvSpPr>
        <p:spPr>
          <a:xfrm>
            <a:off x="6433678" y="991844"/>
            <a:ext cx="2514751" cy="1165603"/>
          </a:xfrm>
          <a:prstGeom prst="roundRect">
            <a:avLst/>
          </a:prstGeom>
          <a:solidFill>
            <a:srgbClr val="094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III anno: percorso C</a:t>
            </a:r>
          </a:p>
        </p:txBody>
      </p:sp>
    </p:spTree>
    <p:extLst>
      <p:ext uri="{BB962C8B-B14F-4D97-AF65-F5344CB8AC3E}">
        <p14:creationId xmlns:p14="http://schemas.microsoft.com/office/powerpoint/2010/main" val="152583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>
      <p:transition spd="slow">
        <p:fade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D5B08E6-BEB0-8C9F-0E1C-EBDB7CAD23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927" y="745001"/>
            <a:ext cx="8711268" cy="4367151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36 crediti da distribuire</a:t>
            </a:r>
          </a:p>
          <a:p>
            <a:pPr lvl="1"/>
            <a:r>
              <a:rPr lang="it-IT" sz="2000" dirty="0"/>
              <a:t>Gli altri 27 sono impegnati in lingua inglese (3 CFU), tirocinio e tesi (12 CFU), insegnamenti a scelta (12 CFU) </a:t>
            </a:r>
          </a:p>
          <a:p>
            <a:r>
              <a:rPr lang="it-IT" sz="2100" dirty="0"/>
              <a:t>13 + 2 corsi:</a:t>
            </a:r>
          </a:p>
          <a:p>
            <a:pPr marL="717550" lvl="1" indent="-669925">
              <a:buNone/>
            </a:pPr>
            <a:r>
              <a:rPr lang="it-IT" sz="1700" dirty="0"/>
              <a:t>	</a:t>
            </a:r>
            <a:r>
              <a:rPr lang="it-IT" sz="1900" dirty="0"/>
              <a:t>Linguaggi di Programmazione e Compilatori</a:t>
            </a:r>
            <a:br>
              <a:rPr lang="it-IT" sz="1900" dirty="0"/>
            </a:br>
            <a:r>
              <a:rPr lang="it-IT" sz="1900" dirty="0"/>
              <a:t>Reti di Calcolatori</a:t>
            </a:r>
            <a:br>
              <a:rPr lang="it-IT" sz="1900" dirty="0"/>
            </a:br>
            <a:r>
              <a:rPr lang="it-IT" sz="1900" dirty="0"/>
              <a:t>Laboratorio di Tecnologie del Web</a:t>
            </a:r>
            <a:br>
              <a:rPr lang="it-IT" sz="1900" dirty="0"/>
            </a:br>
            <a:r>
              <a:rPr lang="it-IT" sz="1900" dirty="0"/>
              <a:t>Teoria della Calcolabilità e Complessità</a:t>
            </a:r>
            <a:br>
              <a:rPr lang="it-IT" sz="1900" dirty="0"/>
            </a:br>
            <a:r>
              <a:rPr lang="it-IT" sz="1900" dirty="0"/>
              <a:t>Elaborazione delle Immagini</a:t>
            </a:r>
            <a:br>
              <a:rPr lang="it-IT" sz="1900" dirty="0"/>
            </a:br>
            <a:r>
              <a:rPr lang="it-IT" sz="1900" dirty="0"/>
              <a:t>Intelligenza Artificiale: una Introduzione Pratica</a:t>
            </a:r>
            <a:br>
              <a:rPr lang="it-IT" sz="1900" dirty="0"/>
            </a:br>
            <a:r>
              <a:rPr lang="it-IT" sz="1900" dirty="0"/>
              <a:t>Reti di Calcolatori Evolute: Architetture</a:t>
            </a:r>
            <a:br>
              <a:rPr lang="it-IT" sz="1900" dirty="0"/>
            </a:br>
            <a:r>
              <a:rPr lang="it-IT" sz="1900" dirty="0"/>
              <a:t>Software Testing and </a:t>
            </a:r>
            <a:r>
              <a:rPr lang="it-IT" sz="1900" dirty="0" err="1"/>
              <a:t>Validation</a:t>
            </a:r>
            <a:br>
              <a:rPr lang="it-IT" sz="1900" dirty="0"/>
            </a:br>
            <a:r>
              <a:rPr lang="it-IT" sz="1900" dirty="0"/>
              <a:t>Applicazioni per Dispositivi Mobili</a:t>
            </a:r>
            <a:br>
              <a:rPr lang="it-IT" sz="1900" dirty="0"/>
            </a:br>
            <a:r>
              <a:rPr lang="it-IT" sz="1900" dirty="0"/>
              <a:t>Laboratorio di Algoritmica Avanzata</a:t>
            </a:r>
            <a:br>
              <a:rPr lang="it-IT" sz="1900" dirty="0"/>
            </a:br>
            <a:r>
              <a:rPr lang="it-IT" sz="1900" dirty="0"/>
              <a:t>Metodi di Sviluppo Agile</a:t>
            </a:r>
            <a:br>
              <a:rPr lang="it-IT" sz="1900" dirty="0"/>
            </a:br>
            <a:r>
              <a:rPr lang="it-IT" sz="1900" dirty="0"/>
              <a:t>Teoria dell’Informazione</a:t>
            </a:r>
            <a:br>
              <a:rPr lang="it-IT" sz="1900" dirty="0"/>
            </a:br>
            <a:r>
              <a:rPr lang="it-IT" sz="1900" dirty="0"/>
              <a:t>Web Engineering </a:t>
            </a:r>
          </a:p>
          <a:p>
            <a:pPr marL="717550" lvl="1" indent="-669925">
              <a:buNone/>
            </a:pPr>
            <a:r>
              <a:rPr lang="it-IT" sz="1800" dirty="0">
                <a:latin typeface="Segoe UI" panose="020B0502040204020203" pitchFamily="34" charset="0"/>
                <a:ea typeface="Times New Roman" panose="02020603050405020304" pitchFamily="18" charset="0"/>
              </a:rPr>
              <a:t>	</a:t>
            </a:r>
            <a:r>
              <a:rPr lang="it-IT" sz="1900" dirty="0"/>
              <a:t>LT + LM: </a:t>
            </a:r>
            <a:r>
              <a:rPr lang="it-IT" sz="1900" dirty="0" err="1"/>
              <a:t>Intelligent</a:t>
            </a:r>
            <a:r>
              <a:rPr lang="it-IT" sz="1900" dirty="0"/>
              <a:t> Systems and </a:t>
            </a:r>
            <a:r>
              <a:rPr lang="it-IT" sz="1900" dirty="0" err="1"/>
              <a:t>Robotics</a:t>
            </a:r>
            <a:r>
              <a:rPr lang="it-IT" sz="1900" dirty="0"/>
              <a:t> </a:t>
            </a:r>
            <a:r>
              <a:rPr lang="it-IT" sz="1900" dirty="0" err="1"/>
              <a:t>Laboratory</a:t>
            </a:r>
            <a:br>
              <a:rPr lang="it-IT" sz="1900" dirty="0"/>
            </a:br>
            <a:r>
              <a:rPr lang="it-IT" sz="1900" dirty="0"/>
              <a:t>LT + LM: </a:t>
            </a:r>
            <a:r>
              <a:rPr lang="it-IT" sz="1900" dirty="0" err="1"/>
              <a:t>Bio</a:t>
            </a:r>
            <a:r>
              <a:rPr lang="it-IT" sz="1900" dirty="0"/>
              <a:t> </a:t>
            </a:r>
            <a:r>
              <a:rPr lang="it-IT" sz="1900" dirty="0" err="1"/>
              <a:t>Informatics</a:t>
            </a:r>
            <a:r>
              <a:rPr lang="it-IT" sz="1900" dirty="0"/>
              <a:t> </a:t>
            </a:r>
          </a:p>
          <a:p>
            <a:pPr marL="717550" lvl="1" indent="-669925">
              <a:buNone/>
            </a:pPr>
            <a:endParaRPr lang="it-IT" sz="19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28E74CF-2707-B515-BA36-338D4DE6A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III anno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9ED8252-533A-7678-29F4-44429AF59D02}"/>
              </a:ext>
            </a:extLst>
          </p:cNvPr>
          <p:cNvSpPr txBox="1"/>
          <p:nvPr/>
        </p:nvSpPr>
        <p:spPr>
          <a:xfrm>
            <a:off x="4490561" y="2167429"/>
            <a:ext cx="45893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Libera scelta: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Realtà Virtuale e </a:t>
            </a: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Archeomatica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(</a:t>
            </a: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CdL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in Beni Culturali)</a:t>
            </a:r>
            <a:b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</a:b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Modelli e Algoritmi per la Finanza Aziendale</a:t>
            </a:r>
            <a:b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</a:b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Process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and Operations Scheduling*(E) (</a:t>
            </a: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CdL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in Ingegneria Matematica)</a:t>
            </a:r>
            <a:b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</a:b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Laboratorio di Programmazione Mobile (</a:t>
            </a: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CdL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in Ingegneria dell’Informazione)</a:t>
            </a:r>
            <a:b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</a:b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Financial Data Analytics and Investment Data </a:t>
            </a: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Driven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Decisions</a:t>
            </a:r>
            <a:b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</a:b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Informatica Forense</a:t>
            </a:r>
            <a:b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</a:b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Sviluppo Web Avanzato </a:t>
            </a:r>
          </a:p>
        </p:txBody>
      </p:sp>
    </p:spTree>
    <p:extLst>
      <p:ext uri="{BB962C8B-B14F-4D97-AF65-F5344CB8AC3E}">
        <p14:creationId xmlns:p14="http://schemas.microsoft.com/office/powerpoint/2010/main" val="362190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45F5CEA-7782-EF55-AB08-A47BA231E3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927" y="2028811"/>
            <a:ext cx="2600557" cy="2864521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Obbligatori:</a:t>
            </a:r>
          </a:p>
          <a:p>
            <a:pPr lvl="5"/>
            <a:r>
              <a:rPr lang="it-IT" dirty="0"/>
              <a:t>Software Testing and </a:t>
            </a:r>
            <a:r>
              <a:rPr lang="it-IT" dirty="0" err="1"/>
              <a:t>Validation</a:t>
            </a:r>
            <a:endParaRPr lang="it-IT" dirty="0"/>
          </a:p>
          <a:p>
            <a:pPr lvl="5"/>
            <a:r>
              <a:rPr lang="it-IT" sz="1800" dirty="0"/>
              <a:t>Metodi di Sviluppo Agile</a:t>
            </a:r>
          </a:p>
          <a:p>
            <a:pPr lvl="5"/>
            <a:r>
              <a:rPr lang="it-IT" sz="1800" dirty="0"/>
              <a:t>Applicazioni per Dispositivi Mobili</a:t>
            </a:r>
          </a:p>
          <a:p>
            <a:pPr lvl="5"/>
            <a:r>
              <a:rPr lang="it-IT" sz="1800" dirty="0">
                <a:solidFill>
                  <a:srgbClr val="0070C0"/>
                </a:solidFill>
              </a:rPr>
              <a:t>Reti di Calcolatori Evolute: Architetture </a:t>
            </a:r>
            <a:br>
              <a:rPr lang="it-IT" sz="1800" dirty="0"/>
            </a:br>
            <a:endParaRPr lang="it-IT" sz="1800" dirty="0"/>
          </a:p>
          <a:p>
            <a:r>
              <a:rPr lang="it-IT" dirty="0"/>
              <a:t>A Scelta:</a:t>
            </a:r>
          </a:p>
          <a:p>
            <a:pPr lvl="5"/>
            <a:r>
              <a:rPr lang="it-IT" sz="1800" dirty="0"/>
              <a:t>Web Engineering </a:t>
            </a:r>
          </a:p>
          <a:p>
            <a:pPr lvl="5"/>
            <a:r>
              <a:rPr lang="it-IT" sz="1800" dirty="0" err="1"/>
              <a:t>all</a:t>
            </a:r>
            <a:br>
              <a:rPr lang="it-IT" sz="1800" dirty="0"/>
            </a:br>
            <a:endParaRPr lang="it-IT" dirty="0"/>
          </a:p>
          <a:p>
            <a:pPr lvl="5"/>
            <a:endParaRPr lang="it-IT" dirty="0"/>
          </a:p>
          <a:p>
            <a:pPr lvl="6"/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F7E5067-2A2E-3569-C668-679A9BED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III anno</a:t>
            </a:r>
          </a:p>
        </p:txBody>
      </p:sp>
      <p:sp>
        <p:nvSpPr>
          <p:cNvPr id="5" name="Rettangolo arrotondato 14">
            <a:extLst>
              <a:ext uri="{FF2B5EF4-FFF2-40B4-BE49-F238E27FC236}">
                <a16:creationId xmlns:a16="http://schemas.microsoft.com/office/drawing/2014/main" id="{ECC844D0-5663-4DC8-BD45-3D1047BAC97A}"/>
              </a:ext>
            </a:extLst>
          </p:cNvPr>
          <p:cNvSpPr/>
          <p:nvPr/>
        </p:nvSpPr>
        <p:spPr>
          <a:xfrm>
            <a:off x="134927" y="657692"/>
            <a:ext cx="2514751" cy="1165603"/>
          </a:xfrm>
          <a:prstGeom prst="roundRect">
            <a:avLst/>
          </a:prstGeom>
          <a:solidFill>
            <a:srgbClr val="094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III anno: </a:t>
            </a:r>
            <a:br>
              <a:rPr lang="it-IT" sz="32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</a:br>
            <a:r>
              <a:rPr lang="it-IT" sz="28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percorso pro-ASE</a:t>
            </a:r>
            <a:endParaRPr lang="it-IT" sz="32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Rettangolo arrotondato 14">
            <a:extLst>
              <a:ext uri="{FF2B5EF4-FFF2-40B4-BE49-F238E27FC236}">
                <a16:creationId xmlns:a16="http://schemas.microsoft.com/office/drawing/2014/main" id="{B8FDBD30-68D6-09F0-591A-1F0ECEB6BBEE}"/>
              </a:ext>
            </a:extLst>
          </p:cNvPr>
          <p:cNvSpPr/>
          <p:nvPr/>
        </p:nvSpPr>
        <p:spPr>
          <a:xfrm>
            <a:off x="3359574" y="745001"/>
            <a:ext cx="2514751" cy="1165603"/>
          </a:xfrm>
          <a:prstGeom prst="roundRect">
            <a:avLst/>
          </a:prstGeom>
          <a:solidFill>
            <a:srgbClr val="094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III anno: </a:t>
            </a:r>
            <a:br>
              <a:rPr lang="it-IT" sz="32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</a:br>
            <a:r>
              <a:rPr lang="it-IT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percorso pro-</a:t>
            </a:r>
            <a:r>
              <a:rPr lang="it-IT" sz="24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AiConDa</a:t>
            </a:r>
            <a:endParaRPr lang="it-IT" sz="32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7" name="Rettangolo arrotondato 14">
            <a:extLst>
              <a:ext uri="{FF2B5EF4-FFF2-40B4-BE49-F238E27FC236}">
                <a16:creationId xmlns:a16="http://schemas.microsoft.com/office/drawing/2014/main" id="{377A3D66-4ECB-1949-C905-086889AC1142}"/>
              </a:ext>
            </a:extLst>
          </p:cNvPr>
          <p:cNvSpPr/>
          <p:nvPr/>
        </p:nvSpPr>
        <p:spPr>
          <a:xfrm>
            <a:off x="6283207" y="745001"/>
            <a:ext cx="2514751" cy="1165603"/>
          </a:xfrm>
          <a:prstGeom prst="roundRect">
            <a:avLst/>
          </a:prstGeom>
          <a:solidFill>
            <a:srgbClr val="094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III anno: </a:t>
            </a:r>
            <a:br>
              <a:rPr lang="it-IT" sz="32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</a:br>
            <a:r>
              <a:rPr lang="it-IT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percorso Web</a:t>
            </a:r>
            <a:endParaRPr lang="it-IT" sz="32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2" name="Segnaposto testo 1">
            <a:extLst>
              <a:ext uri="{FF2B5EF4-FFF2-40B4-BE49-F238E27FC236}">
                <a16:creationId xmlns:a16="http://schemas.microsoft.com/office/drawing/2014/main" id="{C486DBAA-96F6-F6E0-6A34-05D073527752}"/>
              </a:ext>
            </a:extLst>
          </p:cNvPr>
          <p:cNvSpPr txBox="1">
            <a:spLocks/>
          </p:cNvSpPr>
          <p:nvPr/>
        </p:nvSpPr>
        <p:spPr>
          <a:xfrm>
            <a:off x="3273768" y="2070634"/>
            <a:ext cx="2791366" cy="286452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447675" indent="-4000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335C79"/>
              </a:buClr>
              <a:buSzPct val="100000"/>
              <a:buFontTx/>
              <a:buBlip>
                <a:blip r:embed="rId2"/>
              </a:buBlip>
              <a:tabLst>
                <a:tab pos="796925" algn="l"/>
              </a:tabLst>
              <a:defRPr lang="it-IT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47675" indent="-4000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900"/>
              </a:spcAft>
              <a:buFont typeface="Font di sistema regolare"/>
              <a:buChar char=" "/>
              <a:tabLst>
                <a:tab pos="796925" algn="l"/>
              </a:tabLst>
              <a:defRPr lang="it-IT"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marL="447675" indent="-40005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>
                <a:tab pos="796925" algn="l"/>
              </a:tabLst>
              <a:defRPr lang="en-US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marL="447675" indent="-40005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Font di sistema regolare"/>
              <a:buChar char="◦"/>
              <a:tabLst>
                <a:tab pos="796925" algn="l"/>
              </a:tabLst>
              <a:defRPr lang="en-US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marL="447675" indent="-4445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>
                <a:tab pos="796925" algn="l"/>
              </a:tabLst>
              <a:defRPr lang="en-US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669131" indent="-26670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lang="en-US" sz="18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Obbligatori:</a:t>
            </a:r>
          </a:p>
          <a:p>
            <a:pPr lvl="5"/>
            <a:r>
              <a:rPr lang="it-IT" sz="1800" dirty="0"/>
              <a:t>Intelligenza Artificiale: una Introduzione Pratica</a:t>
            </a:r>
          </a:p>
          <a:p>
            <a:pPr lvl="5"/>
            <a:r>
              <a:rPr lang="it-IT" sz="1800" dirty="0"/>
              <a:t>Teoria della Calcolabilità e Complessità</a:t>
            </a:r>
          </a:p>
          <a:p>
            <a:pPr lvl="5"/>
            <a:r>
              <a:rPr lang="it-IT" dirty="0"/>
              <a:t>…</a:t>
            </a:r>
          </a:p>
          <a:p>
            <a:pPr lvl="5"/>
            <a:r>
              <a:rPr lang="it-IT" sz="1800" dirty="0">
                <a:solidFill>
                  <a:srgbClr val="0070C0"/>
                </a:solidFill>
              </a:rPr>
              <a:t>Reti di Calcolatori Evolute: Architetture</a:t>
            </a:r>
            <a:br>
              <a:rPr lang="it-IT" dirty="0"/>
            </a:br>
            <a:endParaRPr lang="it-IT" dirty="0"/>
          </a:p>
          <a:p>
            <a:r>
              <a:rPr lang="it-IT" dirty="0"/>
              <a:t>A Scelta:</a:t>
            </a:r>
          </a:p>
          <a:p>
            <a:pPr lvl="5"/>
            <a:r>
              <a:rPr lang="it-IT" sz="1800" dirty="0"/>
              <a:t>Laboratorio di Algoritmica Avanzata</a:t>
            </a:r>
            <a:endParaRPr lang="it-IT" dirty="0"/>
          </a:p>
          <a:p>
            <a:pPr lvl="5"/>
            <a:r>
              <a:rPr lang="it-IT" dirty="0" err="1"/>
              <a:t>all</a:t>
            </a:r>
            <a:br>
              <a:rPr lang="it-IT" dirty="0"/>
            </a:br>
            <a:endParaRPr lang="it-IT" dirty="0"/>
          </a:p>
          <a:p>
            <a:pPr lvl="5"/>
            <a:endParaRPr lang="it-IT" dirty="0"/>
          </a:p>
          <a:p>
            <a:pPr lvl="6"/>
            <a:br>
              <a:rPr lang="it-IT" dirty="0"/>
            </a:br>
            <a:endParaRPr lang="it-IT" dirty="0"/>
          </a:p>
          <a:p>
            <a:pPr lvl="1"/>
            <a:endParaRPr lang="it-IT" dirty="0"/>
          </a:p>
        </p:txBody>
      </p:sp>
      <p:sp>
        <p:nvSpPr>
          <p:cNvPr id="13" name="Segnaposto testo 1">
            <a:extLst>
              <a:ext uri="{FF2B5EF4-FFF2-40B4-BE49-F238E27FC236}">
                <a16:creationId xmlns:a16="http://schemas.microsoft.com/office/drawing/2014/main" id="{3EC676F6-BA68-7277-35C9-B769B244B6E2}"/>
              </a:ext>
            </a:extLst>
          </p:cNvPr>
          <p:cNvSpPr txBox="1">
            <a:spLocks/>
          </p:cNvSpPr>
          <p:nvPr/>
        </p:nvSpPr>
        <p:spPr>
          <a:xfrm>
            <a:off x="6197401" y="2055202"/>
            <a:ext cx="2854002" cy="286452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447675" indent="-4000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335C79"/>
              </a:buClr>
              <a:buSzPct val="100000"/>
              <a:buFontTx/>
              <a:buBlip>
                <a:blip r:embed="rId2"/>
              </a:buBlip>
              <a:tabLst>
                <a:tab pos="796925" algn="l"/>
              </a:tabLst>
              <a:defRPr lang="it-IT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47675" indent="-4000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900"/>
              </a:spcAft>
              <a:buFont typeface="Font di sistema regolare"/>
              <a:buChar char=" "/>
              <a:tabLst>
                <a:tab pos="796925" algn="l"/>
              </a:tabLst>
              <a:defRPr lang="it-IT"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marL="447675" indent="-40005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>
                <a:tab pos="796925" algn="l"/>
              </a:tabLst>
              <a:defRPr lang="en-US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marL="447675" indent="-40005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Font di sistema regolare"/>
              <a:buChar char="◦"/>
              <a:tabLst>
                <a:tab pos="796925" algn="l"/>
              </a:tabLst>
              <a:defRPr lang="en-US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marL="447675" indent="-4445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>
                <a:tab pos="796925" algn="l"/>
              </a:tabLst>
              <a:defRPr lang="en-US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669131" indent="-26670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lang="en-US" sz="18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Obbligatori:</a:t>
            </a:r>
          </a:p>
          <a:p>
            <a:pPr lvl="5"/>
            <a:r>
              <a:rPr lang="it-IT" sz="1800" dirty="0"/>
              <a:t>Laboratorio di Tecnologie del Web</a:t>
            </a:r>
          </a:p>
          <a:p>
            <a:pPr lvl="5"/>
            <a:r>
              <a:rPr lang="it-IT" sz="1800" dirty="0"/>
              <a:t>Web Engineering</a:t>
            </a:r>
          </a:p>
          <a:p>
            <a:pPr lvl="5"/>
            <a:r>
              <a:rPr lang="it-IT" sz="1800" dirty="0"/>
              <a:t>Applicazioni per Dispositivi Mobili</a:t>
            </a:r>
          </a:p>
          <a:p>
            <a:pPr lvl="5"/>
            <a:r>
              <a:rPr lang="it-IT" sz="1800" dirty="0">
                <a:solidFill>
                  <a:srgbClr val="0070C0"/>
                </a:solidFill>
              </a:rPr>
              <a:t>Reti di Calcolatori Evolute: Architetture </a:t>
            </a:r>
          </a:p>
          <a:p>
            <a:r>
              <a:rPr lang="it-IT" dirty="0"/>
              <a:t>A Scelta:</a:t>
            </a:r>
          </a:p>
          <a:p>
            <a:pPr lvl="5"/>
            <a:r>
              <a:rPr lang="it-IT" dirty="0" err="1"/>
              <a:t>all</a:t>
            </a:r>
            <a:br>
              <a:rPr lang="it-IT" dirty="0"/>
            </a:br>
            <a:endParaRPr lang="it-IT" dirty="0"/>
          </a:p>
          <a:p>
            <a:pPr lvl="5"/>
            <a:endParaRPr lang="it-IT" dirty="0"/>
          </a:p>
          <a:p>
            <a:pPr lvl="6"/>
            <a:br>
              <a:rPr lang="it-IT" dirty="0"/>
            </a:br>
            <a:endParaRPr lang="it-IT" dirty="0"/>
          </a:p>
          <a:p>
            <a:pPr lvl="1"/>
            <a:endParaRPr lang="it-IT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00EDDD86-02D2-BEA6-D630-A45715268119}"/>
              </a:ext>
            </a:extLst>
          </p:cNvPr>
          <p:cNvSpPr/>
          <p:nvPr/>
        </p:nvSpPr>
        <p:spPr>
          <a:xfrm>
            <a:off x="2314937" y="0"/>
            <a:ext cx="841093" cy="733064"/>
          </a:xfrm>
          <a:prstGeom prst="ellipse">
            <a:avLst/>
          </a:prstGeom>
          <a:solidFill>
            <a:srgbClr val="FF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36 CFU</a:t>
            </a:r>
          </a:p>
        </p:txBody>
      </p:sp>
      <p:sp>
        <p:nvSpPr>
          <p:cNvPr id="16" name="Segnaposto testo 1">
            <a:extLst>
              <a:ext uri="{FF2B5EF4-FFF2-40B4-BE49-F238E27FC236}">
                <a16:creationId xmlns:a16="http://schemas.microsoft.com/office/drawing/2014/main" id="{F3A03D22-E2C4-BC62-AD18-DC8260FCB3F8}"/>
              </a:ext>
            </a:extLst>
          </p:cNvPr>
          <p:cNvSpPr txBox="1">
            <a:spLocks/>
          </p:cNvSpPr>
          <p:nvPr/>
        </p:nvSpPr>
        <p:spPr>
          <a:xfrm>
            <a:off x="5177739" y="4360494"/>
            <a:ext cx="3954684" cy="78300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>
            <a:lvl1pPr marL="447675" indent="-4000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335C79"/>
              </a:buClr>
              <a:buSzPct val="100000"/>
              <a:buFontTx/>
              <a:buBlip>
                <a:blip r:embed="rId2"/>
              </a:buBlip>
              <a:tabLst>
                <a:tab pos="796925" algn="l"/>
              </a:tabLst>
              <a:defRPr lang="it-IT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47675" indent="-4000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900"/>
              </a:spcAft>
              <a:buFont typeface="Font di sistema regolare"/>
              <a:buChar char=" "/>
              <a:tabLst>
                <a:tab pos="796925" algn="l"/>
              </a:tabLst>
              <a:defRPr lang="it-IT"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marL="447675" indent="-40005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>
                <a:tab pos="796925" algn="l"/>
              </a:tabLst>
              <a:defRPr lang="en-US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marL="447675" indent="-40005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Font di sistema regolare"/>
              <a:buChar char="◦"/>
              <a:tabLst>
                <a:tab pos="796925" algn="l"/>
              </a:tabLst>
              <a:defRPr lang="en-US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marL="447675" indent="-4445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>
                <a:tab pos="796925" algn="l"/>
              </a:tabLst>
              <a:defRPr lang="en-US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669131" indent="-26670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lang="en-US" sz="18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Nota: andremmo a creare 3 percorsi e non 3 curricula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942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6530959-B64B-5FC0-BB1B-2B9F95E78B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Immutato!</a:t>
            </a:r>
          </a:p>
          <a:p>
            <a:r>
              <a:rPr lang="it-IT" dirty="0"/>
              <a:t>Miglior integrazione corsi INF I anno - Ingegneria del Software – corsi del percorso pro-ASE</a:t>
            </a:r>
          </a:p>
          <a:p>
            <a:pPr marL="47625" indent="0">
              <a:buNone/>
            </a:pP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12B3B8A-B76A-32F1-0F39-45B8D3CF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II anno</a:t>
            </a:r>
          </a:p>
        </p:txBody>
      </p:sp>
    </p:spTree>
    <p:extLst>
      <p:ext uri="{BB962C8B-B14F-4D97-AF65-F5344CB8AC3E}">
        <p14:creationId xmlns:p14="http://schemas.microsoft.com/office/powerpoint/2010/main" val="13836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111E1E4-5935-C830-F7A9-0FB7A77E3D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Ricontrollare i corsi che  rallentano l’acquisizione di almeno 40 CFU al I anno</a:t>
            </a:r>
          </a:p>
          <a:p>
            <a:pPr lvl="5"/>
            <a:r>
              <a:rPr lang="it-IT" sz="2000" dirty="0"/>
              <a:t>Aggiunta di un </a:t>
            </a:r>
            <a:r>
              <a:rPr lang="it-IT" sz="2000" dirty="0" err="1"/>
              <a:t>pre</a:t>
            </a:r>
            <a:r>
              <a:rPr lang="it-IT" sz="2000" dirty="0"/>
              <a:t>-corso di natura INF</a:t>
            </a:r>
            <a:endParaRPr lang="it-IT" dirty="0"/>
          </a:p>
          <a:p>
            <a:endParaRPr lang="it-IT" dirty="0"/>
          </a:p>
          <a:p>
            <a:r>
              <a:rPr lang="it-IT" dirty="0"/>
              <a:t>Ricontrollare contenuti dei vari corsi</a:t>
            </a:r>
          </a:p>
          <a:p>
            <a:endParaRPr lang="it-IT" dirty="0"/>
          </a:p>
          <a:p>
            <a:r>
              <a:rPr lang="it-IT" dirty="0"/>
              <a:t>Ricontrollare ruolo dei MAT per INF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A4FD743-E065-6A34-290F-1C63DCEC0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anno</a:t>
            </a:r>
          </a:p>
        </p:txBody>
      </p:sp>
    </p:spTree>
    <p:extLst>
      <p:ext uri="{BB962C8B-B14F-4D97-AF65-F5344CB8AC3E}">
        <p14:creationId xmlns:p14="http://schemas.microsoft.com/office/powerpoint/2010/main" val="14665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2020 DISIM v2.1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9 ISOLA v3 (final)" id="{6F1367E8-AA9A-8B4C-92CF-4ED56770E315}" vid="{8B3D236C-AF76-224F-AF61-C97CB2E5498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4CE9D91EE75CD47B67E96437F666166" ma:contentTypeVersion="11" ma:contentTypeDescription="Creare un nuovo documento." ma:contentTypeScope="" ma:versionID="d876311ac7525cff21babf323f18b297">
  <xsd:schema xmlns:xsd="http://www.w3.org/2001/XMLSchema" xmlns:xs="http://www.w3.org/2001/XMLSchema" xmlns:p="http://schemas.microsoft.com/office/2006/metadata/properties" xmlns:ns2="0c3559c0-c062-4af7-ac30-129a7d67ad68" xmlns:ns3="e595f7fc-760b-4ea4-9249-95fb92689a4a" targetNamespace="http://schemas.microsoft.com/office/2006/metadata/properties" ma:root="true" ma:fieldsID="298e3bdbff8b5a0f522ab6ea19fdcce7" ns2:_="" ns3:_="">
    <xsd:import namespace="0c3559c0-c062-4af7-ac30-129a7d67ad68"/>
    <xsd:import namespace="e595f7fc-760b-4ea4-9249-95fb92689a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559c0-c062-4af7-ac30-129a7d67ad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5f7fc-760b-4ea4-9249-95fb92689a4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8C57C8-3E0E-4626-B3F3-62A3AE8BD59A}"/>
</file>

<file path=customXml/itemProps2.xml><?xml version="1.0" encoding="utf-8"?>
<ds:datastoreItem xmlns:ds="http://schemas.openxmlformats.org/officeDocument/2006/customXml" ds:itemID="{47A884F2-56D0-4B7C-ADCF-C9C4D41BEA92}"/>
</file>

<file path=docProps/app.xml><?xml version="1.0" encoding="utf-8"?>
<Properties xmlns="http://schemas.openxmlformats.org/officeDocument/2006/extended-properties" xmlns:vt="http://schemas.openxmlformats.org/officeDocument/2006/docPropsVTypes">
  <Template>2020 DISIM v2</Template>
  <TotalTime>1726</TotalTime>
  <Words>422</Words>
  <Application>Microsoft Office PowerPoint</Application>
  <PresentationFormat>Presentazione su schermo (16:9)</PresentationFormat>
  <Paragraphs>69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8" baseType="lpstr">
      <vt:lpstr>Open Sans</vt:lpstr>
      <vt:lpstr>Arial</vt:lpstr>
      <vt:lpstr>Wingdings</vt:lpstr>
      <vt:lpstr>Segoe UI</vt:lpstr>
      <vt:lpstr>Calibri</vt:lpstr>
      <vt:lpstr>Font di sistema regolare</vt:lpstr>
      <vt:lpstr>Open Sans Condensed</vt:lpstr>
      <vt:lpstr>Open Sans Light</vt:lpstr>
      <vt:lpstr>Calibri Light</vt:lpstr>
      <vt:lpstr>Open Sans Condensed Light</vt:lpstr>
      <vt:lpstr>2020 DISIM v2.1</vt:lpstr>
      <vt:lpstr>Assemblea CAD CdL Informatica</vt:lpstr>
      <vt:lpstr>Obiettivi</vt:lpstr>
      <vt:lpstr>Presentazione standard di PowerPoint</vt:lpstr>
      <vt:lpstr>III anno</vt:lpstr>
      <vt:lpstr>III anno</vt:lpstr>
      <vt:lpstr>II anno</vt:lpstr>
      <vt:lpstr>I anno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Fixing Classification: A Viewpoint-Based Approach </dc:title>
  <dc:subject/>
  <dc:creator>Alfonso Pierantonio</dc:creator>
  <cp:keywords/>
  <dc:description/>
  <cp:lastModifiedBy>Henry Muccini</cp:lastModifiedBy>
  <cp:revision>176</cp:revision>
  <dcterms:created xsi:type="dcterms:W3CDTF">2022-02-05T11:46:18Z</dcterms:created>
  <dcterms:modified xsi:type="dcterms:W3CDTF">2022-12-21T14:38:44Z</dcterms:modified>
  <cp:category/>
</cp:coreProperties>
</file>