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8" r:id="rId4"/>
    <p:sldId id="293" r:id="rId5"/>
    <p:sldId id="298" r:id="rId6"/>
    <p:sldId id="301" r:id="rId7"/>
    <p:sldId id="294" r:id="rId8"/>
    <p:sldId id="296" r:id="rId9"/>
    <p:sldId id="299" r:id="rId10"/>
    <p:sldId id="300" r:id="rId11"/>
    <p:sldId id="260" r:id="rId12"/>
    <p:sldId id="285" r:id="rId13"/>
    <p:sldId id="302" r:id="rId14"/>
    <p:sldId id="287" r:id="rId15"/>
    <p:sldId id="29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E8EEF8"/>
    <a:srgbClr val="03AFD7"/>
    <a:srgbClr val="D4F0FC"/>
    <a:srgbClr val="0CC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2F26F-21D6-4F83-A07A-A52831295F7B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3DA5-7FDF-4033-865A-EAD02D6007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24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8FDCF-043D-4348-8D35-365B3EA30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8FDCF-043D-4348-8D35-365B3EA30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5F81B-E387-D092-70B2-B818F4C99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D7ECE9-8026-E173-B7E2-78228E266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45A37A-C529-766B-A4D6-158D6F09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607AFC-D7E0-1C46-FC26-F0084B95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4D9191-D3EC-433D-747E-AA240B84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5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66789-2EEC-54E5-D5BA-35BCB96D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9D1798-609C-4EA7-79E9-06D9BF1E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2FB379-211E-4F44-4B4A-74EC9E1C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A3D3DD-9EB9-A68F-01E5-6AF19382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922F54-578B-FED6-8F21-4CA99782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13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E3954B-CD05-BC8F-3F5F-CA396E4C1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E57C27-7F90-042A-26A5-DE29BE291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B50EA1-6550-9BD3-AC05-90C16B28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917438-B0B1-9F40-E5CE-7BD7710F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418A5-9A58-EF74-A0AA-592F3E2B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47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28946C-5F30-0924-93D9-D7C8AF95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D66C36-B1A2-8B63-6CAD-F4625EC8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2233F1-B36A-9277-0574-F1CDDFAB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A5019-3A53-6424-47DF-E21A89F4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4D9470-6C18-A29D-BC2C-45C392C3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44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55C6B-B324-90BB-3118-3352216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51D153-4559-9186-8868-53502CC2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2F7526-A40D-F556-D82C-3271D85F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A4C592-392A-C9E0-95D6-A0724797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C5E53C-E4B3-2908-841C-6974CE41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74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F72CD-1B16-B902-80D2-C3ABAE24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5A36F-5B0F-A46E-60B7-C21124C2F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D6DB33-8595-23F9-1CD8-CC5BCDDA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2FF599-6A4B-C914-3163-0319C62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A6685B-5857-F956-985A-06BC7EE4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EA874D-542B-7268-26AD-F3C84840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60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2DB0A-CAA4-37B2-77EA-490583F7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5DEFEB-96BA-C06C-538E-B7490F245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0A3414-DDA0-24BE-C0E0-0D4050231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1D2A88-E1DA-DD32-341C-23A1F8328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B3B089-210E-5D7F-792A-05013FB5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46CA05-A1F1-D484-0D47-47169C71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599995-8419-D507-10F8-CE538687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74EB69-0715-9E91-AE6E-75EA24EA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8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3AAC2-C7AF-718C-28C9-4B4F45B9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F77CC1-0495-931A-8B2B-E674D65B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1435A7-1B90-EFA7-00D7-BD88A368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453258-7F66-A7CE-7AE8-2493FDAC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269ED1-6977-D843-A012-9E838F8E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63A694-7329-0EFE-5CBE-781E3399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18BEB8-1D04-C12C-3E3D-81E4AC34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88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F4BEC-6BE7-FB26-B3F6-B0C473E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CD01A2-A608-34BA-39F2-C392F189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53EE60-14A4-E323-3EC4-8E164E6BD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07BCE3-9664-D937-AEAD-28A27CAE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237DE3-4D0D-2942-75C2-53D7C4C4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6E3C60-4404-F4A9-090B-ED03ED7F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14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E7F09-4510-2D6E-E669-CE127507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02D2C99-D5D2-303E-F3D3-E5DF13C8D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2CDEB4-8938-CA7A-FFC7-255C1C604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3CD7D2-5FFF-8F9F-BA68-2E95FC95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C57945-5AEC-4219-EEDE-18CA8948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657055-DC33-DC3B-361B-106A15F2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8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BDF88E-9499-A172-47A8-A62401BF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A57B1-A926-2B70-22CE-FC81D8F0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10078E-A7A2-23BF-CC6D-43532B3A2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706B-EA7A-4C8E-BF46-9FC0E9ED9088}" type="datetimeFigureOut">
              <a:rPr lang="it-IT" smtClean="0"/>
              <a:t>26/01/2023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FD1AAB-3467-09CC-1DCA-9092A7964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F8F018-4B9C-66CC-F44B-24F459312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83D6-DEE6-4947-A380-519E54A7E0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8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09E6C7-6065-6A0D-04C5-DDE9E377A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9" y="1392907"/>
            <a:ext cx="3506256" cy="346242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29948B-D8D9-08B3-C70C-3CAF68E4C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730" y="1445775"/>
            <a:ext cx="5877340" cy="3342435"/>
          </a:xfrm>
        </p:spPr>
        <p:txBody>
          <a:bodyPr anchor="ctr"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</a:rPr>
              <a:t>Chatbot Testing Approaches through Mutations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3A7D1A-6F0C-6EBA-13F8-E232139AA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190" y="5304275"/>
            <a:ext cx="5029879" cy="1001109"/>
          </a:xfrm>
        </p:spPr>
        <p:txBody>
          <a:bodyPr anchor="t">
            <a:normAutofit/>
          </a:bodyPr>
          <a:lstStyle/>
          <a:p>
            <a:pPr algn="l"/>
            <a:r>
              <a:rPr lang="it-IT" sz="2800" dirty="0"/>
              <a:t>Diego Clerissi</a:t>
            </a:r>
          </a:p>
          <a:p>
            <a:pPr algn="l"/>
            <a:r>
              <a:rPr lang="it-IT" sz="2800" dirty="0"/>
              <a:t>26/01/2023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80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580C72-3EC5-B81F-5619-CF9004D7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737" y="1010825"/>
            <a:ext cx="8757085" cy="53081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585E992-DE71-23F4-FA68-DC2C196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Metamodel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21CD0B-1663-EEC9-9384-FC6BF5F99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22" t="11390"/>
          <a:stretch/>
        </p:blipFill>
        <p:spPr>
          <a:xfrm>
            <a:off x="7396480" y="1615440"/>
            <a:ext cx="3159341" cy="470350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FB6756-DD40-66CA-91B0-93E86913CED5}"/>
              </a:ext>
            </a:extLst>
          </p:cNvPr>
          <p:cNvSpPr txBox="1"/>
          <p:nvPr/>
        </p:nvSpPr>
        <p:spPr>
          <a:xfrm>
            <a:off x="871220" y="3209836"/>
            <a:ext cx="62128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b="1"/>
            </a:lvl1pPr>
          </a:lstStyle>
          <a:p>
            <a:r>
              <a:rPr lang="en-US" b="0" dirty="0"/>
              <a:t>An </a:t>
            </a:r>
            <a:r>
              <a:rPr lang="en-US" dirty="0"/>
              <a:t>Action</a:t>
            </a:r>
            <a:r>
              <a:rPr lang="en-US" b="0" dirty="0"/>
              <a:t> can be of type </a:t>
            </a:r>
            <a:r>
              <a:rPr lang="en-US" dirty="0"/>
              <a:t>Text</a:t>
            </a:r>
            <a:r>
              <a:rPr lang="en-US" b="0" dirty="0"/>
              <a:t>, </a:t>
            </a:r>
            <a:r>
              <a:rPr lang="en-US" dirty="0"/>
              <a:t>Image</a:t>
            </a:r>
            <a:r>
              <a:rPr lang="en-US" b="0" dirty="0"/>
              <a:t>, </a:t>
            </a:r>
            <a:r>
              <a:rPr lang="en-US" dirty="0" err="1"/>
              <a:t>HttpRequest</a:t>
            </a:r>
            <a:r>
              <a:rPr lang="en-US" b="0" dirty="0"/>
              <a:t>/</a:t>
            </a:r>
            <a:r>
              <a:rPr lang="en-US" dirty="0" err="1"/>
              <a:t>HttpResponse</a:t>
            </a:r>
            <a:r>
              <a:rPr lang="en-US" b="0" dirty="0"/>
              <a:t> (to handle external services), or </a:t>
            </a:r>
            <a:r>
              <a:rPr lang="en-US" dirty="0"/>
              <a:t>Empty</a:t>
            </a:r>
            <a:r>
              <a:rPr lang="en-US" b="0" dirty="0"/>
              <a:t> (to handle platform-specific actions, e.g., GUI-based).</a:t>
            </a:r>
          </a:p>
        </p:txBody>
      </p:sp>
    </p:spTree>
    <p:extLst>
      <p:ext uri="{BB962C8B-B14F-4D97-AF65-F5344CB8AC3E}">
        <p14:creationId xmlns:p14="http://schemas.microsoft.com/office/powerpoint/2010/main" val="415423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2F6E7-885A-091A-6220-3CACD902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303748"/>
            <a:ext cx="10515600" cy="503530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Mutation</a:t>
            </a:r>
            <a:r>
              <a:rPr lang="it-IT" dirty="0"/>
              <a:t> </a:t>
            </a:r>
            <a:r>
              <a:rPr lang="it-IT" dirty="0" err="1"/>
              <a:t>Operators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4E7781-7325-CE1B-8380-4DD92C0C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46" y="2389680"/>
            <a:ext cx="10998616" cy="2817649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 err="1"/>
              <a:t>Mutation</a:t>
            </a:r>
            <a:r>
              <a:rPr lang="it-IT" sz="2400" b="1" dirty="0"/>
              <a:t> </a:t>
            </a:r>
            <a:r>
              <a:rPr lang="it-IT" sz="2400" b="1" dirty="0" err="1"/>
              <a:t>Operators</a:t>
            </a:r>
            <a:endParaRPr lang="it-IT" sz="2400" b="1" dirty="0"/>
          </a:p>
          <a:p>
            <a:pPr lvl="1" algn="just"/>
            <a:r>
              <a:rPr lang="it-IT" sz="2000" dirty="0" err="1"/>
              <a:t>Driven</a:t>
            </a:r>
            <a:r>
              <a:rPr lang="it-IT" sz="2000" dirty="0"/>
              <a:t> by the </a:t>
            </a:r>
            <a:r>
              <a:rPr lang="it-IT" sz="2000" dirty="0" err="1"/>
              <a:t>metamodel</a:t>
            </a:r>
            <a:r>
              <a:rPr lang="it-IT" sz="2000" dirty="0"/>
              <a:t> concepts</a:t>
            </a:r>
          </a:p>
          <a:p>
            <a:pPr lvl="2" algn="just"/>
            <a:r>
              <a:rPr lang="it-IT" sz="1800" dirty="0" err="1"/>
              <a:t>Operators</a:t>
            </a:r>
            <a:r>
              <a:rPr lang="it-IT" sz="1800" dirty="0"/>
              <a:t> for </a:t>
            </a:r>
            <a:r>
              <a:rPr lang="it-IT" sz="1800" dirty="0" err="1"/>
              <a:t>each</a:t>
            </a:r>
            <a:r>
              <a:rPr lang="it-IT" sz="1800" dirty="0"/>
              <a:t> class (e.g., </a:t>
            </a:r>
            <a:r>
              <a:rPr lang="it-IT" sz="1800" dirty="0" err="1"/>
              <a:t>Intent</a:t>
            </a:r>
            <a:r>
              <a:rPr lang="it-IT" sz="1800" dirty="0"/>
              <a:t>), </a:t>
            </a:r>
            <a:r>
              <a:rPr lang="it-IT" sz="1800" dirty="0" err="1"/>
              <a:t>acting</a:t>
            </a:r>
            <a:r>
              <a:rPr lang="it-IT" sz="1800" dirty="0"/>
              <a:t> over </a:t>
            </a:r>
            <a:r>
              <a:rPr lang="it-IT" sz="1800" dirty="0" err="1"/>
              <a:t>its</a:t>
            </a:r>
            <a:r>
              <a:rPr lang="it-IT" sz="1800" dirty="0"/>
              <a:t> </a:t>
            </a:r>
            <a:r>
              <a:rPr lang="it-IT" sz="1800" dirty="0" err="1"/>
              <a:t>attributes</a:t>
            </a:r>
            <a:r>
              <a:rPr lang="it-IT" sz="1800" dirty="0"/>
              <a:t> and </a:t>
            </a:r>
            <a:r>
              <a:rPr lang="it-IT" sz="1800" dirty="0" err="1"/>
              <a:t>associations</a:t>
            </a:r>
            <a:r>
              <a:rPr lang="it-IT" sz="1800" dirty="0"/>
              <a:t> (e.g., </a:t>
            </a:r>
            <a:r>
              <a:rPr lang="it-IT" sz="1800" dirty="0" err="1"/>
              <a:t>Intent</a:t>
            </a:r>
            <a:r>
              <a:rPr lang="it-IT" sz="1800" dirty="0"/>
              <a:t> </a:t>
            </a:r>
            <a:r>
              <a:rPr lang="it-IT" sz="1800" dirty="0" err="1"/>
              <a:t>params</a:t>
            </a:r>
            <a:r>
              <a:rPr lang="it-IT" sz="1800" dirty="0"/>
              <a:t>)</a:t>
            </a:r>
          </a:p>
          <a:p>
            <a:pPr lvl="1" algn="just"/>
            <a:r>
              <a:rPr lang="it-IT" sz="2000" dirty="0" err="1"/>
              <a:t>Defined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combinations</a:t>
            </a:r>
            <a:r>
              <a:rPr lang="it-IT" sz="2000" dirty="0"/>
              <a:t> of </a:t>
            </a:r>
            <a:r>
              <a:rPr lang="it-IT" sz="2000" dirty="0" err="1"/>
              <a:t>platform-independent</a:t>
            </a:r>
            <a:r>
              <a:rPr lang="it-IT" sz="2000" dirty="0"/>
              <a:t> &amp; </a:t>
            </a:r>
            <a:r>
              <a:rPr lang="it-IT" sz="2000" dirty="0" err="1"/>
              <a:t>platform-specific</a:t>
            </a:r>
            <a:r>
              <a:rPr lang="it-IT" sz="2000" dirty="0"/>
              <a:t> steps</a:t>
            </a:r>
          </a:p>
          <a:p>
            <a:pPr lvl="2" algn="just"/>
            <a:r>
              <a:rPr lang="it-IT" sz="1800" dirty="0" err="1"/>
              <a:t>May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be </a:t>
            </a:r>
            <a:r>
              <a:rPr lang="it-IT" sz="1800" dirty="0" err="1"/>
              <a:t>applicable</a:t>
            </a:r>
            <a:r>
              <a:rPr lang="it-IT" sz="1800" dirty="0"/>
              <a:t> for </a:t>
            </a:r>
            <a:r>
              <a:rPr lang="it-IT" sz="1800" dirty="0" err="1"/>
              <a:t>certain</a:t>
            </a:r>
            <a:r>
              <a:rPr lang="it-IT" sz="1800" dirty="0"/>
              <a:t> </a:t>
            </a:r>
            <a:r>
              <a:rPr lang="it-IT" sz="1800" dirty="0" err="1"/>
              <a:t>platforms</a:t>
            </a:r>
            <a:r>
              <a:rPr lang="it-IT" sz="1800" dirty="0"/>
              <a:t> (e.g., mutate a </a:t>
            </a:r>
            <a:r>
              <a:rPr lang="it-IT" sz="1800" dirty="0" err="1"/>
              <a:t>context</a:t>
            </a:r>
            <a:r>
              <a:rPr lang="it-IT" sz="1800" dirty="0"/>
              <a:t> name in Conga)</a:t>
            </a:r>
          </a:p>
          <a:p>
            <a:pPr lvl="1" algn="just"/>
            <a:r>
              <a:rPr lang="it-IT" sz="2000" dirty="0" err="1"/>
              <a:t>Sorted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b="1" dirty="0" err="1"/>
              <a:t>structural</a:t>
            </a:r>
            <a:r>
              <a:rPr lang="it-IT" sz="2000" dirty="0"/>
              <a:t> and </a:t>
            </a:r>
            <a:r>
              <a:rPr lang="it-IT" sz="2000" b="1" dirty="0"/>
              <a:t>semantic </a:t>
            </a:r>
            <a:r>
              <a:rPr lang="it-IT" sz="2000" dirty="0" err="1"/>
              <a:t>operators</a:t>
            </a:r>
            <a:endParaRPr lang="it-IT" sz="2000" dirty="0"/>
          </a:p>
          <a:p>
            <a:pPr lvl="2" algn="just"/>
            <a:r>
              <a:rPr lang="it-IT" sz="1800" dirty="0" err="1"/>
              <a:t>Structural</a:t>
            </a:r>
            <a:r>
              <a:rPr lang="it-IT" sz="1800" dirty="0"/>
              <a:t> 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it-IT" sz="1800" dirty="0" err="1">
                <a:sym typeface="Wingdings" panose="05000000000000000000" pitchFamily="2" charset="2"/>
              </a:rPr>
              <a:t>acting</a:t>
            </a:r>
            <a:r>
              <a:rPr lang="it-IT" sz="1800" dirty="0">
                <a:sym typeface="Wingdings" panose="05000000000000000000" pitchFamily="2" charset="2"/>
              </a:rPr>
              <a:t> on </a:t>
            </a:r>
            <a:r>
              <a:rPr lang="it-IT" sz="1800" dirty="0" err="1">
                <a:sym typeface="Wingdings" panose="05000000000000000000" pitchFamily="2" charset="2"/>
              </a:rPr>
              <a:t>attributes</a:t>
            </a:r>
            <a:r>
              <a:rPr lang="it-IT" sz="1800" dirty="0">
                <a:sym typeface="Wingdings" panose="05000000000000000000" pitchFamily="2" charset="2"/>
              </a:rPr>
              <a:t> and </a:t>
            </a:r>
            <a:r>
              <a:rPr lang="it-IT" sz="1800" dirty="0" err="1">
                <a:sym typeface="Wingdings" panose="05000000000000000000" pitchFamily="2" charset="2"/>
              </a:rPr>
              <a:t>associations</a:t>
            </a:r>
            <a:endParaRPr lang="it-IT" sz="1800" dirty="0">
              <a:sym typeface="Wingdings" panose="05000000000000000000" pitchFamily="2" charset="2"/>
            </a:endParaRPr>
          </a:p>
          <a:p>
            <a:pPr lvl="2" algn="just"/>
            <a:r>
              <a:rPr lang="it-IT" sz="1800" dirty="0">
                <a:sym typeface="Wingdings" panose="05000000000000000000" pitchFamily="2" charset="2"/>
              </a:rPr>
              <a:t>Semantic  </a:t>
            </a:r>
            <a:r>
              <a:rPr lang="it-IT" sz="1800" dirty="0" err="1">
                <a:sym typeface="Wingdings" panose="05000000000000000000" pitchFamily="2" charset="2"/>
              </a:rPr>
              <a:t>acting</a:t>
            </a:r>
            <a:r>
              <a:rPr lang="it-IT" sz="1800" dirty="0">
                <a:sym typeface="Wingdings" panose="05000000000000000000" pitchFamily="2" charset="2"/>
              </a:rPr>
              <a:t> on </a:t>
            </a:r>
            <a:r>
              <a:rPr lang="it-IT" sz="1800" dirty="0" err="1">
                <a:sym typeface="Wingdings" panose="05000000000000000000" pitchFamily="2" charset="2"/>
              </a:rPr>
              <a:t>values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3F6A0E-56B8-7872-7474-25442741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30" y="651762"/>
            <a:ext cx="641132" cy="641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CC2C86B-9871-81BF-260B-D270A2F9A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63" y="807278"/>
            <a:ext cx="641132" cy="641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5DAD80-4D4A-2210-D36B-EAD9AD0AB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29" y="651762"/>
            <a:ext cx="641132" cy="641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212819C-0FD8-677C-56CD-1CAE6342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62" y="807278"/>
            <a:ext cx="641132" cy="641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6D998F-7490-82AA-BD51-41E5B039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1" y="1034411"/>
            <a:ext cx="641132" cy="641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56A775D-5E61-51AF-23A2-232E4D92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82" y="1034411"/>
            <a:ext cx="641132" cy="641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8ABA895-FC85-9E3D-1C6D-6957B64ABD37}"/>
              </a:ext>
            </a:extLst>
          </p:cNvPr>
          <p:cNvSpPr txBox="1">
            <a:spLocks/>
          </p:cNvSpPr>
          <p:nvPr/>
        </p:nvSpPr>
        <p:spPr>
          <a:xfrm>
            <a:off x="2709556" y="3866642"/>
            <a:ext cx="5921364" cy="479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DC114897-5D7A-54F6-B748-FB156E1E842A}"/>
              </a:ext>
            </a:extLst>
          </p:cNvPr>
          <p:cNvSpPr txBox="1">
            <a:spLocks/>
          </p:cNvSpPr>
          <p:nvPr/>
        </p:nvSpPr>
        <p:spPr>
          <a:xfrm>
            <a:off x="472440" y="4792699"/>
            <a:ext cx="11790680" cy="116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42ACD6-2973-AFFF-3250-8FCB0F8D9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88" y="5207329"/>
            <a:ext cx="1231107" cy="6463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71796B-41CE-2382-0565-D33CA882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48" y="4398598"/>
            <a:ext cx="1810946" cy="70863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AFBDBC-D24E-FF15-0BC0-EE989243F173}"/>
              </a:ext>
            </a:extLst>
          </p:cNvPr>
          <p:cNvSpPr txBox="1"/>
          <p:nvPr/>
        </p:nvSpPr>
        <p:spPr>
          <a:xfrm>
            <a:off x="8475981" y="5323269"/>
            <a:ext cx="1008379" cy="46166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9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227536-7F8B-DAE7-0592-5DB43588C555}"/>
              </a:ext>
            </a:extLst>
          </p:cNvPr>
          <p:cNvSpPr txBox="1"/>
          <p:nvPr/>
        </p:nvSpPr>
        <p:spPr>
          <a:xfrm>
            <a:off x="1426956" y="3812590"/>
            <a:ext cx="4253490" cy="2677656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400" dirty="0"/>
              <a:t>…</a:t>
            </a:r>
          </a:p>
          <a:p>
            <a:r>
              <a:rPr lang="it-IT" sz="1400" dirty="0"/>
              <a:t>"</a:t>
            </a:r>
            <a:r>
              <a:rPr lang="it-IT" sz="1400" dirty="0" err="1"/>
              <a:t>parameters</a:t>
            </a:r>
            <a:r>
              <a:rPr lang="it-IT" sz="1400" dirty="0"/>
              <a:t>": [        </a:t>
            </a:r>
          </a:p>
          <a:p>
            <a:r>
              <a:rPr lang="it-IT" sz="1400" dirty="0"/>
              <a:t>     {         </a:t>
            </a:r>
          </a:p>
          <a:p>
            <a:r>
              <a:rPr lang="it-IT" sz="1400" dirty="0"/>
              <a:t>          "id": "625fcf3a-02b2-4780-81f8-7ccb5e0334f9",</a:t>
            </a:r>
          </a:p>
          <a:p>
            <a:r>
              <a:rPr lang="it-IT" sz="1400" dirty="0"/>
              <a:t>          "name": "topping", </a:t>
            </a:r>
          </a:p>
          <a:p>
            <a:r>
              <a:rPr lang="it-IT" sz="1400" dirty="0"/>
              <a:t>          "</a:t>
            </a:r>
            <a:r>
              <a:rPr lang="it-IT" sz="1400" dirty="0" err="1"/>
              <a:t>required</a:t>
            </a:r>
            <a:r>
              <a:rPr lang="it-IT" sz="1400" dirty="0"/>
              <a:t>": </a:t>
            </a:r>
            <a:r>
              <a:rPr lang="it-IT" sz="1400" dirty="0" err="1"/>
              <a:t>true</a:t>
            </a:r>
            <a:r>
              <a:rPr lang="it-IT" sz="1400" dirty="0"/>
              <a:t>, </a:t>
            </a:r>
          </a:p>
          <a:p>
            <a:r>
              <a:rPr lang="it-IT" sz="1400" dirty="0"/>
              <a:t>          …</a:t>
            </a: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"prompts": [{"</a:t>
            </a:r>
            <a:r>
              <a:rPr lang="it-IT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": "</a:t>
            </a:r>
            <a:r>
              <a:rPr lang="it-IT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</a:t>
            </a: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</a:t>
            </a: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toppings</a:t>
            </a: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"}]</a:t>
            </a:r>
          </a:p>
          <a:p>
            <a:r>
              <a:rPr lang="it-IT" sz="1400" dirty="0"/>
              <a:t>     }</a:t>
            </a:r>
          </a:p>
          <a:p>
            <a:r>
              <a:rPr lang="it-IT" sz="1400" dirty="0"/>
              <a:t>     …</a:t>
            </a:r>
          </a:p>
          <a:p>
            <a:r>
              <a:rPr lang="it-IT" sz="1400" dirty="0"/>
              <a:t>]</a:t>
            </a:r>
          </a:p>
          <a:p>
            <a:r>
              <a:rPr lang="it-IT" sz="1400" dirty="0"/>
              <a:t>…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DF6FBDF-D68E-3326-7139-1EE6F5A83AB4}"/>
              </a:ext>
            </a:extLst>
          </p:cNvPr>
          <p:cNvSpPr txBox="1"/>
          <p:nvPr/>
        </p:nvSpPr>
        <p:spPr>
          <a:xfrm>
            <a:off x="2653709" y="2491670"/>
            <a:ext cx="9491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removePrompt</a:t>
            </a:r>
            <a:r>
              <a:rPr lang="it-IT" sz="1800" b="1" i="0" dirty="0">
                <a:effectLst/>
                <a:latin typeface="Arial" panose="020B0604020202020204" pitchFamily="34" charset="0"/>
              </a:rPr>
              <a:t>: 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Given </a:t>
            </a:r>
            <a:r>
              <a:rPr lang="it-IT" sz="1800" b="1" i="1" dirty="0" err="1">
                <a:effectLst/>
                <a:latin typeface="Arial" panose="020B0604020202020204" pitchFamily="34" charset="0"/>
              </a:rPr>
              <a:t>String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800" b="1" i="1" dirty="0">
                <a:effectLst/>
                <a:latin typeface="Arial" panose="020B0604020202020204" pitchFamily="34" charset="0"/>
              </a:rPr>
              <a:t>prompt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 and </a:t>
            </a:r>
            <a:r>
              <a:rPr lang="it-IT" sz="1800" b="1" i="1" dirty="0" err="1">
                <a:effectLst/>
                <a:latin typeface="Arial" panose="020B0604020202020204" pitchFamily="34" charset="0"/>
              </a:rPr>
              <a:t>Parameter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800" b="1" i="1" dirty="0">
                <a:effectLst/>
                <a:latin typeface="Arial" panose="020B0604020202020204" pitchFamily="34" charset="0"/>
              </a:rPr>
              <a:t>p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800" i="1" dirty="0" err="1">
                <a:effectLst/>
                <a:latin typeface="Arial" panose="020B0604020202020204" pitchFamily="34" charset="0"/>
              </a:rPr>
              <a:t>remove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800" b="1" i="1" dirty="0">
                <a:effectLst/>
                <a:latin typeface="Arial" panose="020B0604020202020204" pitchFamily="34" charset="0"/>
              </a:rPr>
              <a:t>prompt</a:t>
            </a:r>
            <a:r>
              <a:rPr lang="it-IT" sz="1800" i="1" dirty="0">
                <a:effectLst/>
                <a:latin typeface="Arial" panose="020B0604020202020204" pitchFamily="34" charset="0"/>
              </a:rPr>
              <a:t> from </a:t>
            </a:r>
            <a:r>
              <a:rPr lang="it-IT" sz="1800" b="1" i="1" dirty="0" err="1">
                <a:effectLst/>
                <a:latin typeface="Arial" panose="020B0604020202020204" pitchFamily="34" charset="0"/>
              </a:rPr>
              <a:t>p.prompts</a:t>
            </a:r>
            <a:endParaRPr lang="it-IT" b="1" i="1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AAD2952-4F8C-B435-3CFB-A8363454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30" y="651762"/>
            <a:ext cx="641132" cy="641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0A2086C-A4B1-01E7-C236-E211B50C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63" y="807278"/>
            <a:ext cx="641132" cy="641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E7A3B40-4F99-5554-CF48-23A01831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29" y="651762"/>
            <a:ext cx="641132" cy="641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EA13863-BF7C-28F2-0EA8-CA8382218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62" y="807278"/>
            <a:ext cx="641132" cy="641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5E10658-A2F3-6AC6-94C2-11B0F072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1" y="1034411"/>
            <a:ext cx="641132" cy="641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7B8839E-3A63-3B98-DC25-FB21B686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82" y="1034411"/>
            <a:ext cx="641132" cy="641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F078C99-B783-C3EE-DE46-D3F80B9BDF7C}"/>
              </a:ext>
            </a:extLst>
          </p:cNvPr>
          <p:cNvSpPr txBox="1"/>
          <p:nvPr/>
        </p:nvSpPr>
        <p:spPr>
          <a:xfrm>
            <a:off x="6596240" y="3807599"/>
            <a:ext cx="4253490" cy="2677656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400" dirty="0"/>
              <a:t>…</a:t>
            </a:r>
          </a:p>
          <a:p>
            <a:r>
              <a:rPr lang="it-IT" sz="1400" dirty="0"/>
              <a:t>"</a:t>
            </a:r>
            <a:r>
              <a:rPr lang="it-IT" sz="1400" dirty="0" err="1"/>
              <a:t>parameters</a:t>
            </a:r>
            <a:r>
              <a:rPr lang="it-IT" sz="1400" dirty="0"/>
              <a:t>": [        </a:t>
            </a:r>
          </a:p>
          <a:p>
            <a:r>
              <a:rPr lang="it-IT" sz="1400" dirty="0"/>
              <a:t>     {         </a:t>
            </a:r>
          </a:p>
          <a:p>
            <a:r>
              <a:rPr lang="it-IT" sz="1400" dirty="0"/>
              <a:t>          "id": "625fcf3a-02b2-4780-81f8-7ccb5e0334f9",</a:t>
            </a:r>
          </a:p>
          <a:p>
            <a:r>
              <a:rPr lang="it-IT" sz="1400" dirty="0"/>
              <a:t>          "name": "topping", </a:t>
            </a:r>
          </a:p>
          <a:p>
            <a:r>
              <a:rPr lang="it-IT" sz="1400" dirty="0"/>
              <a:t>          "</a:t>
            </a:r>
            <a:r>
              <a:rPr lang="it-IT" sz="1400" dirty="0" err="1"/>
              <a:t>required</a:t>
            </a:r>
            <a:r>
              <a:rPr lang="it-IT" sz="1400" dirty="0"/>
              <a:t>": </a:t>
            </a:r>
            <a:r>
              <a:rPr lang="it-IT" sz="1400" dirty="0" err="1"/>
              <a:t>true</a:t>
            </a:r>
            <a:r>
              <a:rPr lang="it-IT" sz="1400" dirty="0"/>
              <a:t>, </a:t>
            </a:r>
          </a:p>
          <a:p>
            <a:r>
              <a:rPr lang="it-IT" sz="1400" dirty="0"/>
              <a:t>          …</a:t>
            </a: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"prompts": []</a:t>
            </a:r>
          </a:p>
          <a:p>
            <a:r>
              <a:rPr lang="it-IT" sz="1400" dirty="0"/>
              <a:t>     }</a:t>
            </a:r>
          </a:p>
          <a:p>
            <a:r>
              <a:rPr lang="it-IT" sz="1400" dirty="0"/>
              <a:t>     …</a:t>
            </a:r>
          </a:p>
          <a:p>
            <a:r>
              <a:rPr lang="it-IT" sz="1400" dirty="0"/>
              <a:t>]</a:t>
            </a:r>
          </a:p>
          <a:p>
            <a:r>
              <a:rPr lang="it-IT" sz="1400" dirty="0"/>
              <a:t>…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2A68B65-F920-33F7-8DD1-228ED3469673}"/>
              </a:ext>
            </a:extLst>
          </p:cNvPr>
          <p:cNvSpPr txBox="1"/>
          <p:nvPr/>
        </p:nvSpPr>
        <p:spPr>
          <a:xfrm rot="16200000">
            <a:off x="2381" y="4944575"/>
            <a:ext cx="2017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 err="1">
                <a:effectLst/>
                <a:latin typeface="Arial" panose="020B0604020202020204" pitchFamily="34" charset="0"/>
              </a:rPr>
              <a:t>Dialogflow</a:t>
            </a:r>
            <a:endParaRPr lang="it-IT" dirty="0"/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C022FF7D-71A4-F777-FA7B-9E42C03A56EF}"/>
              </a:ext>
            </a:extLst>
          </p:cNvPr>
          <p:cNvSpPr/>
          <p:nvPr/>
        </p:nvSpPr>
        <p:spPr>
          <a:xfrm>
            <a:off x="5786495" y="4990742"/>
            <a:ext cx="703696" cy="3693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FF82EED8-977E-8DA1-2DCA-9BA2930E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303748"/>
            <a:ext cx="10515600" cy="503530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Mutation</a:t>
            </a:r>
            <a:r>
              <a:rPr lang="it-IT" dirty="0"/>
              <a:t> </a:t>
            </a:r>
            <a:r>
              <a:rPr lang="it-IT" dirty="0" err="1"/>
              <a:t>Operators</a:t>
            </a:r>
            <a:r>
              <a:rPr lang="it-IT" dirty="0"/>
              <a:t>: An </a:t>
            </a:r>
            <a:r>
              <a:rPr lang="it-IT" dirty="0" err="1"/>
              <a:t>Example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1289BD-FDA8-04D0-8A34-82D88C18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0" y="1896258"/>
            <a:ext cx="2546859" cy="1479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9F91C5-8AA4-4CBD-1328-FAE8687674F6}"/>
              </a:ext>
            </a:extLst>
          </p:cNvPr>
          <p:cNvSpPr txBox="1"/>
          <p:nvPr/>
        </p:nvSpPr>
        <p:spPr>
          <a:xfrm>
            <a:off x="4412297" y="3482678"/>
            <a:ext cx="132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Chatbot v.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EE57DE-4672-F9E4-9D36-CC1F0F5650F9}"/>
              </a:ext>
            </a:extLst>
          </p:cNvPr>
          <p:cNvSpPr txBox="1"/>
          <p:nvPr/>
        </p:nvSpPr>
        <p:spPr>
          <a:xfrm>
            <a:off x="9579928" y="3482678"/>
            <a:ext cx="132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Chatbot v. 2</a:t>
            </a:r>
          </a:p>
        </p:txBody>
      </p:sp>
    </p:spTree>
    <p:extLst>
      <p:ext uri="{BB962C8B-B14F-4D97-AF65-F5344CB8AC3E}">
        <p14:creationId xmlns:p14="http://schemas.microsoft.com/office/powerpoint/2010/main" val="158627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8513EA3-42EC-F077-C3E2-CE8FF2F8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324565"/>
            <a:ext cx="10515600" cy="554330"/>
          </a:xfrm>
        </p:spPr>
        <p:txBody>
          <a:bodyPr>
            <a:normAutofit fontScale="90000"/>
          </a:bodyPr>
          <a:lstStyle/>
          <a:p>
            <a:r>
              <a:rPr lang="it-IT" dirty="0"/>
              <a:t>Challenge 2: Test Cases Generation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F06BDB4-124F-F0D8-F345-44CDA5DE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30" y="651762"/>
            <a:ext cx="641132" cy="641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31C9135-008F-A5F8-426D-968FE6677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63" y="807278"/>
            <a:ext cx="641132" cy="641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2A416EB-1DA8-61FE-140B-F3C07CC2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29" y="651762"/>
            <a:ext cx="641132" cy="641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B3533ED-9280-10E1-0F0A-4A16E1E1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62" y="807278"/>
            <a:ext cx="641132" cy="641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AE21FB-0E89-7E4E-CE6F-681B78E4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1" y="1034411"/>
            <a:ext cx="641132" cy="641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6C7BA59-7349-5FC8-C673-4C115882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82" y="1034411"/>
            <a:ext cx="641132" cy="641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2" name="Immagine 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9683C40-13A9-26EA-4DDD-A565482B0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784" y="4673698"/>
            <a:ext cx="1637740" cy="558389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1151862-EB2D-E220-10BF-4F2FEEEA8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85" y="5390844"/>
            <a:ext cx="621619" cy="3845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7579C9-01BD-45A8-0EEC-8346BE068E87}"/>
              </a:ext>
            </a:extLst>
          </p:cNvPr>
          <p:cNvSpPr txBox="1"/>
          <p:nvPr/>
        </p:nvSpPr>
        <p:spPr>
          <a:xfrm>
            <a:off x="10508538" y="5293885"/>
            <a:ext cx="1418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3AFD7"/>
                </a:solidFill>
              </a:rPr>
              <a:t>simulator</a:t>
            </a:r>
            <a:endParaRPr lang="en-US" sz="2200" b="1" dirty="0">
              <a:solidFill>
                <a:srgbClr val="03AFD7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4AB7B1-C084-A23C-73E7-3EA7EEB1A375}"/>
              </a:ext>
            </a:extLst>
          </p:cNvPr>
          <p:cNvSpPr txBox="1"/>
          <p:nvPr/>
        </p:nvSpPr>
        <p:spPr>
          <a:xfrm>
            <a:off x="0" y="6226282"/>
            <a:ext cx="1062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[3]: </a:t>
            </a:r>
            <a:r>
              <a:rPr lang="it-IT" sz="1400" b="1" dirty="0"/>
              <a:t>Testing chatbots with Charm</a:t>
            </a:r>
            <a:r>
              <a:rPr lang="it-IT" sz="1400" dirty="0"/>
              <a:t>. S.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Bravo-Santos, E. Guerra, J. De Lara. QUATIC 2020.</a:t>
            </a:r>
            <a:b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[4]: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Botium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https://botium-docs.readthedocs.io/en/latest/</a:t>
            </a:r>
            <a:endParaRPr lang="it-IT" sz="1400" dirty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E305F411-B506-E196-EFBC-4ED2E76B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80" y="2104444"/>
            <a:ext cx="11603760" cy="3773617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err="1"/>
              <a:t>Extending</a:t>
            </a:r>
            <a:r>
              <a:rPr lang="it-IT" sz="2400" dirty="0"/>
              <a:t>/</a:t>
            </a:r>
            <a:r>
              <a:rPr lang="it-IT" sz="2400" dirty="0" err="1"/>
              <a:t>Generating</a:t>
            </a:r>
            <a:r>
              <a:rPr lang="it-IT" sz="2400" dirty="0"/>
              <a:t> test </a:t>
            </a:r>
            <a:r>
              <a:rPr lang="it-IT" sz="2400" dirty="0" err="1"/>
              <a:t>cases</a:t>
            </a:r>
            <a:r>
              <a:rPr lang="it-IT" sz="2400" dirty="0"/>
              <a:t> for chatbots via </a:t>
            </a:r>
            <a:r>
              <a:rPr lang="it-IT" sz="2400" b="1" dirty="0" err="1"/>
              <a:t>mutations</a:t>
            </a:r>
            <a:endParaRPr lang="it-IT" sz="2400" b="1" dirty="0"/>
          </a:p>
          <a:p>
            <a:pPr lvl="1"/>
            <a:r>
              <a:rPr lang="it-IT" sz="2000" dirty="0" err="1"/>
              <a:t>Inspired</a:t>
            </a:r>
            <a:r>
              <a:rPr lang="it-IT" sz="2000" dirty="0"/>
              <a:t> by </a:t>
            </a:r>
            <a:r>
              <a:rPr lang="it-IT" sz="2000" b="1" dirty="0"/>
              <a:t>Charm</a:t>
            </a:r>
            <a:r>
              <a:rPr lang="it-IT" sz="2000" dirty="0"/>
              <a:t> [3] chatbot testing tool, </a:t>
            </a:r>
            <a:r>
              <a:rPr lang="it-IT" sz="2000" dirty="0" err="1"/>
              <a:t>aimed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augmenting</a:t>
            </a:r>
            <a:r>
              <a:rPr lang="it-IT" sz="2000" dirty="0"/>
              <a:t> </a:t>
            </a:r>
            <a:r>
              <a:rPr lang="it-IT" sz="2000" dirty="0" err="1"/>
              <a:t>Botium</a:t>
            </a:r>
            <a:r>
              <a:rPr lang="it-IT" sz="2000" dirty="0"/>
              <a:t> [4] test </a:t>
            </a:r>
            <a:r>
              <a:rPr lang="it-IT" sz="2000" dirty="0" err="1"/>
              <a:t>cases</a:t>
            </a:r>
            <a:r>
              <a:rPr lang="it-IT" sz="2000" dirty="0"/>
              <a:t> for </a:t>
            </a:r>
            <a:r>
              <a:rPr lang="it-IT" sz="2000" dirty="0" err="1"/>
              <a:t>Dialogflow</a:t>
            </a:r>
            <a:r>
              <a:rPr lang="it-IT" sz="2000" dirty="0"/>
              <a:t> chatbots via </a:t>
            </a:r>
            <a:r>
              <a:rPr lang="it-IT" sz="2000" dirty="0" err="1"/>
              <a:t>mutations</a:t>
            </a:r>
            <a:r>
              <a:rPr lang="it-IT" sz="2000" dirty="0"/>
              <a:t> (e.g., </a:t>
            </a:r>
            <a:r>
              <a:rPr lang="it-IT" sz="2000" dirty="0" err="1"/>
              <a:t>characters</a:t>
            </a:r>
            <a:r>
              <a:rPr lang="it-IT" sz="2000" dirty="0"/>
              <a:t> swappings, </a:t>
            </a:r>
            <a:r>
              <a:rPr lang="it-IT" sz="2000" dirty="0" err="1"/>
              <a:t>translation</a:t>
            </a:r>
            <a:r>
              <a:rPr lang="it-IT" sz="2000" dirty="0"/>
              <a:t> chains, </a:t>
            </a:r>
            <a:r>
              <a:rPr lang="it-IT" sz="2000" dirty="0" err="1"/>
              <a:t>synonyms</a:t>
            </a:r>
            <a:r>
              <a:rPr lang="it-IT" sz="2000" dirty="0"/>
              <a:t> </a:t>
            </a:r>
            <a:r>
              <a:rPr lang="it-IT" sz="2000" dirty="0" err="1"/>
              <a:t>substitutions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400" dirty="0" err="1"/>
              <a:t>Additional</a:t>
            </a:r>
            <a:r>
              <a:rPr lang="it-IT" sz="2400" dirty="0"/>
              <a:t> </a:t>
            </a:r>
            <a:r>
              <a:rPr lang="it-IT" sz="2400" dirty="0" err="1"/>
              <a:t>mutations</a:t>
            </a:r>
            <a:endParaRPr lang="it-IT" sz="2400" dirty="0"/>
          </a:p>
          <a:p>
            <a:pPr lvl="1"/>
            <a:r>
              <a:rPr lang="it-IT" sz="2000" dirty="0" err="1"/>
              <a:t>Fuzzing</a:t>
            </a:r>
            <a:r>
              <a:rPr lang="it-IT" sz="2000" dirty="0"/>
              <a:t> (e.g., </a:t>
            </a:r>
            <a:r>
              <a:rPr lang="it-IT" sz="2000" dirty="0" err="1"/>
              <a:t>anomalous</a:t>
            </a:r>
            <a:r>
              <a:rPr lang="it-IT" sz="2000" dirty="0"/>
              <a:t> long text) </a:t>
            </a:r>
          </a:p>
          <a:p>
            <a:pPr lvl="1"/>
            <a:r>
              <a:rPr lang="it-IT" sz="2000" b="1" dirty="0"/>
              <a:t>Security</a:t>
            </a:r>
            <a:r>
              <a:rPr lang="it-IT" sz="2000" dirty="0"/>
              <a:t> (e.g., </a:t>
            </a:r>
            <a:r>
              <a:rPr lang="it-IT" sz="2000" dirty="0" err="1"/>
              <a:t>changing</a:t>
            </a:r>
            <a:r>
              <a:rPr lang="it-IT" sz="2000" dirty="0"/>
              <a:t> user </a:t>
            </a:r>
            <a:r>
              <a:rPr lang="it-IT" sz="2000" dirty="0" err="1"/>
              <a:t>context</a:t>
            </a:r>
            <a:r>
              <a:rPr lang="it-IT" sz="2000" dirty="0"/>
              <a:t>/scope to </a:t>
            </a:r>
            <a:r>
              <a:rPr lang="it-IT" sz="2000" dirty="0" err="1"/>
              <a:t>remove</a:t>
            </a:r>
            <a:r>
              <a:rPr lang="it-IT" sz="2000" dirty="0"/>
              <a:t> </a:t>
            </a:r>
            <a:r>
              <a:rPr lang="it-IT" sz="2000" dirty="0" err="1"/>
              <a:t>someone’s</a:t>
            </a:r>
            <a:r>
              <a:rPr lang="it-IT" sz="2000" dirty="0"/>
              <a:t> else </a:t>
            </a:r>
            <a:r>
              <a:rPr lang="it-IT" sz="2000" dirty="0" err="1"/>
              <a:t>reservation</a:t>
            </a:r>
            <a:r>
              <a:rPr lang="it-IT" sz="2000" dirty="0"/>
              <a:t>)</a:t>
            </a:r>
          </a:p>
          <a:p>
            <a:pPr lvl="1"/>
            <a:r>
              <a:rPr lang="it-IT" sz="2000" dirty="0"/>
              <a:t>Keyword-</a:t>
            </a:r>
            <a:r>
              <a:rPr lang="it-IT" sz="2000" dirty="0" err="1"/>
              <a:t>based</a:t>
            </a:r>
            <a:r>
              <a:rPr lang="it-IT" sz="2000" dirty="0"/>
              <a:t> interactions (e.g., "time </a:t>
            </a:r>
            <a:r>
              <a:rPr lang="it-IT" sz="2000" dirty="0" err="1"/>
              <a:t>today</a:t>
            </a:r>
            <a:r>
              <a:rPr lang="it-IT" sz="2000" dirty="0"/>
              <a:t> London")</a:t>
            </a:r>
          </a:p>
          <a:p>
            <a:pPr lvl="1"/>
            <a:r>
              <a:rPr lang="it-IT" sz="2000" dirty="0"/>
              <a:t>Slang-</a:t>
            </a:r>
            <a:r>
              <a:rPr lang="it-IT" sz="2000" dirty="0" err="1"/>
              <a:t>based</a:t>
            </a:r>
            <a:r>
              <a:rPr lang="it-IT" sz="2000" dirty="0"/>
              <a:t> interactions (e.g., "za and coke 4 2")</a:t>
            </a:r>
          </a:p>
          <a:p>
            <a:pPr lvl="1"/>
            <a:r>
              <a:rPr lang="it-IT" sz="2000" dirty="0"/>
              <a:t>Negative </a:t>
            </a:r>
            <a:r>
              <a:rPr lang="it-IT" sz="2000" dirty="0" err="1"/>
              <a:t>form</a:t>
            </a:r>
            <a:r>
              <a:rPr lang="it-IT" sz="2000" dirty="0"/>
              <a:t> (e.g., "I </a:t>
            </a:r>
            <a:r>
              <a:rPr lang="it-IT" sz="2000" dirty="0" err="1"/>
              <a:t>don’t</a:t>
            </a:r>
            <a:r>
              <a:rPr lang="it-IT" sz="2000" dirty="0"/>
              <a:t> </a:t>
            </a:r>
            <a:r>
              <a:rPr lang="it-IT" sz="2000" dirty="0" err="1"/>
              <a:t>want</a:t>
            </a:r>
            <a:r>
              <a:rPr lang="it-IT" sz="2000" dirty="0"/>
              <a:t> a coke" </a:t>
            </a:r>
            <a:r>
              <a:rPr lang="it-IT" sz="2000" dirty="0">
                <a:sym typeface="Wingdings" panose="05000000000000000000" pitchFamily="2" charset="2"/>
              </a:rPr>
              <a:t> "I do </a:t>
            </a:r>
            <a:r>
              <a:rPr lang="it-IT" sz="2000" dirty="0" err="1">
                <a:sym typeface="Wingdings" panose="05000000000000000000" pitchFamily="2" charset="2"/>
              </a:rPr>
              <a:t>want</a:t>
            </a:r>
            <a:r>
              <a:rPr lang="it-IT" sz="2000" dirty="0">
                <a:sym typeface="Wingdings" panose="05000000000000000000" pitchFamily="2" charset="2"/>
              </a:rPr>
              <a:t> a coke")</a:t>
            </a:r>
            <a:endParaRPr lang="it-IT" sz="2000" dirty="0"/>
          </a:p>
          <a:p>
            <a:pPr lvl="1"/>
            <a:r>
              <a:rPr lang="it-IT" sz="2000" dirty="0"/>
              <a:t>…</a:t>
            </a:r>
          </a:p>
          <a:p>
            <a:endParaRPr lang="it-IT" dirty="0"/>
          </a:p>
          <a:p>
            <a:endParaRPr lang="it-IT" sz="2400" dirty="0"/>
          </a:p>
          <a:p>
            <a:pPr lvl="1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321B34-85FC-A5CB-E71B-E7E9132E5E92}"/>
              </a:ext>
            </a:extLst>
          </p:cNvPr>
          <p:cNvSpPr txBox="1"/>
          <p:nvPr/>
        </p:nvSpPr>
        <p:spPr>
          <a:xfrm>
            <a:off x="8665394" y="5775351"/>
            <a:ext cx="3387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lexa </a:t>
            </a:r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</a:t>
            </a:r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</a:t>
            </a:r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ramework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21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FAAD2952-4F8C-B435-3CFB-A8363454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30" y="651762"/>
            <a:ext cx="641132" cy="641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0A2086C-A4B1-01E7-C236-E211B50C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63" y="807278"/>
            <a:ext cx="641132" cy="641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E7A3B40-4F99-5554-CF48-23A01831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29" y="651762"/>
            <a:ext cx="641132" cy="641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EA13863-BF7C-28F2-0EA8-CA8382218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62" y="807278"/>
            <a:ext cx="641132" cy="641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5E10658-A2F3-6AC6-94C2-11B0F072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1" y="1034411"/>
            <a:ext cx="641132" cy="641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7B8839E-3A63-3B98-DC25-FB21B686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82" y="1034411"/>
            <a:ext cx="641132" cy="641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40" name="Titolo 1">
            <a:extLst>
              <a:ext uri="{FF2B5EF4-FFF2-40B4-BE49-F238E27FC236}">
                <a16:creationId xmlns:a16="http://schemas.microsoft.com/office/drawing/2014/main" id="{FF82EED8-977E-8DA1-2DCA-9BA2930E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303748"/>
            <a:ext cx="10515600" cy="503530"/>
          </a:xfrm>
        </p:spPr>
        <p:txBody>
          <a:bodyPr>
            <a:normAutofit fontScale="90000"/>
          </a:bodyPr>
          <a:lstStyle/>
          <a:p>
            <a:r>
              <a:rPr lang="it-IT" dirty="0"/>
              <a:t>Test Cases Generation: An </a:t>
            </a:r>
            <a:r>
              <a:rPr lang="it-IT" dirty="0" err="1"/>
              <a:t>Example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BD5FBC-F39D-3C2A-1956-269BB566361A}"/>
              </a:ext>
            </a:extLst>
          </p:cNvPr>
          <p:cNvSpPr txBox="1"/>
          <p:nvPr/>
        </p:nvSpPr>
        <p:spPr>
          <a:xfrm>
            <a:off x="719422" y="2403938"/>
            <a:ext cx="4293097" cy="397031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it-IT" altLang="it-IT" sz="1400" dirty="0"/>
              <a:t>a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pizza for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tonight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#bot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OK,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what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kind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pizza do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you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for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tonight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pepperoni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pizza, thanks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#bot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Got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do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you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some drink?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No, thanks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#bot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dirty="0" err="1"/>
              <a:t>P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epperoni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pizza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ready.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Where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deliver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  <a:endParaRPr lang="it-IT" altLang="it-IT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4426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Southside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Lane, Oakland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/>
              <a:t>#bot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Alright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food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comin</a:t>
            </a:r>
            <a:r>
              <a:rPr lang="it-IT" altLang="it-IT" sz="1400" dirty="0"/>
              <a:t>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35AB18-A06F-F750-6AFE-D0FD918C4A08}"/>
              </a:ext>
            </a:extLst>
          </p:cNvPr>
          <p:cNvSpPr txBox="1"/>
          <p:nvPr/>
        </p:nvSpPr>
        <p:spPr>
          <a:xfrm>
            <a:off x="5952875" y="2403938"/>
            <a:ext cx="4293097" cy="397031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dirty="0">
                <a:highlight>
                  <a:srgbClr val="D4F0FC"/>
                </a:highlight>
              </a:rPr>
              <a:t>Za tn 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D4F0FC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#bot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OK,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what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kind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of pizza do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you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for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tonight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pepperoni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pizza, thanks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#bot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Got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do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you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some drink?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No, thanks, just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veggie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pizza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#bot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dirty="0">
                <a:highlight>
                  <a:srgbClr val="D4F0FC"/>
                </a:highlight>
              </a:rPr>
              <a:t>Wanna </a:t>
            </a:r>
            <a:r>
              <a:rPr lang="it-IT" altLang="it-IT" sz="1400" dirty="0" err="1">
                <a:highlight>
                  <a:srgbClr val="D4F0FC"/>
                </a:highlight>
              </a:rPr>
              <a:t>change</a:t>
            </a:r>
            <a:r>
              <a:rPr lang="it-IT" altLang="it-IT" sz="1400" dirty="0">
                <a:highlight>
                  <a:srgbClr val="D4F0FC"/>
                </a:highlight>
              </a:rPr>
              <a:t> </a:t>
            </a:r>
            <a:r>
              <a:rPr lang="it-IT" altLang="it-IT" sz="1400" dirty="0" err="1">
                <a:highlight>
                  <a:srgbClr val="D4F0FC"/>
                </a:highlight>
              </a:rPr>
              <a:t>into</a:t>
            </a:r>
            <a:r>
              <a:rPr lang="it-IT" altLang="it-IT" sz="1400" dirty="0">
                <a:highlight>
                  <a:srgbClr val="D4F0FC"/>
                </a:highlight>
              </a:rPr>
              <a:t> </a:t>
            </a:r>
            <a:r>
              <a:rPr lang="it-IT" altLang="it-IT" sz="1400" dirty="0" err="1">
                <a:highlight>
                  <a:srgbClr val="D4F0FC"/>
                </a:highlight>
              </a:rPr>
              <a:t>veggie</a:t>
            </a:r>
            <a:r>
              <a:rPr lang="it-IT" altLang="it-IT" sz="1400" dirty="0">
                <a:highlight>
                  <a:srgbClr val="D4F0FC"/>
                </a:highlight>
              </a:rPr>
              <a:t> pizza?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</a:t>
            </a:r>
            <a:r>
              <a:rPr kumimoji="0" lang="it-IT" altLang="it-IT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Where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to </a:t>
            </a:r>
            <a:r>
              <a:rPr kumimoji="0" lang="it-IT" altLang="it-IT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deliver</a:t>
            </a:r>
            <a: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?</a:t>
            </a:r>
            <a:br>
              <a:rPr kumimoji="0" lang="it-IT" altLang="it-IT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#me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Yes, I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want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veggie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pizza.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Deliver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to 4426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Southside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Lane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/>
              <a:t>#bot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Ok.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What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about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4F0FC"/>
                </a:highlight>
              </a:rPr>
              <a:t> the city?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583842-108E-D109-9095-4E4594770F04}"/>
              </a:ext>
            </a:extLst>
          </p:cNvPr>
          <p:cNvSpPr txBox="1"/>
          <p:nvPr/>
        </p:nvSpPr>
        <p:spPr>
          <a:xfrm rot="16200000">
            <a:off x="-643746" y="3801075"/>
            <a:ext cx="2017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 err="1">
                <a:effectLst/>
                <a:latin typeface="Arial" panose="020B0604020202020204" pitchFamily="34" charset="0"/>
              </a:rPr>
              <a:t>Botium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8A07BD-0816-8802-71D8-8479F15A56E9}"/>
              </a:ext>
            </a:extLst>
          </p:cNvPr>
          <p:cNvSpPr txBox="1"/>
          <p:nvPr/>
        </p:nvSpPr>
        <p:spPr>
          <a:xfrm>
            <a:off x="2697002" y="2522345"/>
            <a:ext cx="278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Rephrase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 slang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F4227E6-50EA-0B35-BBAD-8E61F716E476}"/>
              </a:ext>
            </a:extLst>
          </p:cNvPr>
          <p:cNvSpPr txBox="1"/>
          <p:nvPr/>
        </p:nvSpPr>
        <p:spPr>
          <a:xfrm>
            <a:off x="2440594" y="4223997"/>
            <a:ext cx="284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change</a:t>
            </a:r>
            <a:endParaRPr lang="it-IT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362C5F-BD47-32AE-B42B-E31F870B249E}"/>
              </a:ext>
            </a:extLst>
          </p:cNvPr>
          <p:cNvSpPr txBox="1"/>
          <p:nvPr/>
        </p:nvSpPr>
        <p:spPr>
          <a:xfrm>
            <a:off x="7882699" y="5586366"/>
            <a:ext cx="408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z="1600" dirty="0" err="1"/>
              <a:t>Missing</a:t>
            </a:r>
            <a:r>
              <a:rPr lang="it-IT" sz="1600" dirty="0"/>
              <a:t> </a:t>
            </a:r>
            <a:r>
              <a:rPr lang="it-IT" sz="1600" dirty="0" err="1"/>
              <a:t>parameter</a:t>
            </a:r>
            <a:r>
              <a:rPr lang="it-IT" sz="1600" dirty="0"/>
              <a:t> </a:t>
            </a:r>
            <a:r>
              <a:rPr lang="it-IT" sz="1600" dirty="0" err="1"/>
              <a:t>detected</a:t>
            </a:r>
            <a:endParaRPr lang="it-IT" sz="16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55B19C-7501-24FD-0966-E425447CBA6C}"/>
              </a:ext>
            </a:extLst>
          </p:cNvPr>
          <p:cNvSpPr txBox="1"/>
          <p:nvPr/>
        </p:nvSpPr>
        <p:spPr>
          <a:xfrm>
            <a:off x="9452585" y="3004112"/>
            <a:ext cx="155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Intent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detected</a:t>
            </a:r>
            <a:endParaRPr lang="it-IT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F1E4AE4-B574-59EA-1410-D72A39D7ED25}"/>
              </a:ext>
            </a:extLst>
          </p:cNvPr>
          <p:cNvSpPr txBox="1"/>
          <p:nvPr/>
        </p:nvSpPr>
        <p:spPr>
          <a:xfrm>
            <a:off x="3260670" y="5070806"/>
            <a:ext cx="188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z="1600" dirty="0" err="1"/>
              <a:t>Parameter</a:t>
            </a:r>
            <a:r>
              <a:rPr lang="it-IT" sz="1600" dirty="0"/>
              <a:t> </a:t>
            </a:r>
            <a:r>
              <a:rPr lang="it-IT" sz="1600" dirty="0" err="1"/>
              <a:t>removal</a:t>
            </a:r>
            <a:endParaRPr lang="it-IT" sz="1600" dirty="0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FACDD50-110C-D6CD-8332-BBF91894BC59}"/>
              </a:ext>
            </a:extLst>
          </p:cNvPr>
          <p:cNvCxnSpPr>
            <a:cxnSpLocks/>
          </p:cNvCxnSpPr>
          <p:nvPr/>
        </p:nvCxnSpPr>
        <p:spPr>
          <a:xfrm>
            <a:off x="2688419" y="2784943"/>
            <a:ext cx="332587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B8622E28-7111-519E-6AFC-D10657AD59F8}"/>
              </a:ext>
            </a:extLst>
          </p:cNvPr>
          <p:cNvCxnSpPr>
            <a:cxnSpLocks/>
          </p:cNvCxnSpPr>
          <p:nvPr/>
        </p:nvCxnSpPr>
        <p:spPr>
          <a:xfrm>
            <a:off x="1713567" y="4492044"/>
            <a:ext cx="430072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AFDF21C-9D27-409E-E502-875418339A89}"/>
              </a:ext>
            </a:extLst>
          </p:cNvPr>
          <p:cNvSpPr txBox="1"/>
          <p:nvPr/>
        </p:nvSpPr>
        <p:spPr>
          <a:xfrm>
            <a:off x="9774618" y="4701918"/>
            <a:ext cx="237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accent1">
                    <a:lumMod val="75000"/>
                  </a:schemeClr>
                </a:solidFill>
              </a:rPr>
              <a:t>detected</a:t>
            </a:r>
            <a:endParaRPr lang="it-IT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F0170404-5AB3-9AD8-3E22-0E3FC518F219}"/>
              </a:ext>
            </a:extLst>
          </p:cNvPr>
          <p:cNvCxnSpPr>
            <a:cxnSpLocks/>
          </p:cNvCxnSpPr>
          <p:nvPr/>
        </p:nvCxnSpPr>
        <p:spPr>
          <a:xfrm flipV="1">
            <a:off x="3034749" y="5331694"/>
            <a:ext cx="2979546" cy="1518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curvo 51">
            <a:extLst>
              <a:ext uri="{FF2B5EF4-FFF2-40B4-BE49-F238E27FC236}">
                <a16:creationId xmlns:a16="http://schemas.microsoft.com/office/drawing/2014/main" id="{C33C8736-3B89-6AAE-06FD-03B58576FE6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450441" y="2718553"/>
            <a:ext cx="1062584" cy="393034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F6836290-3C20-19A9-9852-6D8C5FD18A56}"/>
              </a:ext>
            </a:extLst>
          </p:cNvPr>
          <p:cNvSpPr/>
          <p:nvPr/>
        </p:nvSpPr>
        <p:spPr>
          <a:xfrm>
            <a:off x="7453577" y="3111587"/>
            <a:ext cx="118896" cy="12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D30F2E93-E8C0-9478-2223-47AF43678B00}"/>
              </a:ext>
            </a:extLst>
          </p:cNvPr>
          <p:cNvSpPr/>
          <p:nvPr/>
        </p:nvSpPr>
        <p:spPr>
          <a:xfrm>
            <a:off x="8398457" y="4840501"/>
            <a:ext cx="118896" cy="12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curvo 56">
            <a:extLst>
              <a:ext uri="{FF2B5EF4-FFF2-40B4-BE49-F238E27FC236}">
                <a16:creationId xmlns:a16="http://schemas.microsoft.com/office/drawing/2014/main" id="{3171A028-6E6B-50CA-A495-CF9C672DFF60}"/>
              </a:ext>
            </a:extLst>
          </p:cNvPr>
          <p:cNvCxnSpPr>
            <a:cxnSpLocks/>
          </p:cNvCxnSpPr>
          <p:nvPr/>
        </p:nvCxnSpPr>
        <p:spPr>
          <a:xfrm>
            <a:off x="8099423" y="4440515"/>
            <a:ext cx="419088" cy="399986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F900E8AA-B501-5DD0-9721-0D5D9823EFEE}"/>
              </a:ext>
            </a:extLst>
          </p:cNvPr>
          <p:cNvSpPr/>
          <p:nvPr/>
        </p:nvSpPr>
        <p:spPr>
          <a:xfrm>
            <a:off x="7586988" y="5700037"/>
            <a:ext cx="118896" cy="12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B46BFD83-608F-02CE-14A4-F6B21B89F9B0}"/>
              </a:ext>
            </a:extLst>
          </p:cNvPr>
          <p:cNvCxnSpPr>
            <a:cxnSpLocks/>
            <a:stCxn id="62" idx="2"/>
            <a:endCxn id="58" idx="0"/>
          </p:cNvCxnSpPr>
          <p:nvPr/>
        </p:nvCxnSpPr>
        <p:spPr>
          <a:xfrm rot="16200000" flipH="1">
            <a:off x="7211132" y="5264732"/>
            <a:ext cx="290675" cy="57993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12B2BFB6-AF0B-27BC-4B83-55BCEFF57F42}"/>
              </a:ext>
            </a:extLst>
          </p:cNvPr>
          <p:cNvSpPr/>
          <p:nvPr/>
        </p:nvSpPr>
        <p:spPr>
          <a:xfrm>
            <a:off x="7007055" y="5284394"/>
            <a:ext cx="118896" cy="12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61686CD6-B67B-C1FF-BD38-D31D37AA0D63}"/>
              </a:ext>
            </a:extLst>
          </p:cNvPr>
          <p:cNvSpPr txBox="1"/>
          <p:nvPr/>
        </p:nvSpPr>
        <p:spPr>
          <a:xfrm>
            <a:off x="8929515" y="2058192"/>
            <a:ext cx="14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Test case v. 2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4DADB4FB-3958-0248-6471-78E31D38E7FE}"/>
              </a:ext>
            </a:extLst>
          </p:cNvPr>
          <p:cNvSpPr txBox="1"/>
          <p:nvPr/>
        </p:nvSpPr>
        <p:spPr>
          <a:xfrm>
            <a:off x="3688490" y="2078009"/>
            <a:ext cx="14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Test case v. 1</a:t>
            </a:r>
          </a:p>
        </p:txBody>
      </p:sp>
    </p:spTree>
    <p:extLst>
      <p:ext uri="{BB962C8B-B14F-4D97-AF65-F5344CB8AC3E}">
        <p14:creationId xmlns:p14="http://schemas.microsoft.com/office/powerpoint/2010/main" val="367394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B0F2FFE6-B4FA-D50F-8217-850509C3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324565"/>
            <a:ext cx="10515600" cy="55433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Ongoing</a:t>
            </a:r>
            <a:r>
              <a:rPr lang="it-IT" dirty="0"/>
              <a:t>/Future 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AE3107-DB74-68DB-748C-8A6913C1A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47" y="2407061"/>
            <a:ext cx="10826573" cy="2812379"/>
          </a:xfrm>
        </p:spPr>
        <p:txBody>
          <a:bodyPr/>
          <a:lstStyle/>
          <a:p>
            <a:r>
              <a:rPr lang="it-IT" sz="2400" dirty="0"/>
              <a:t>Definition &amp; </a:t>
            </a:r>
            <a:r>
              <a:rPr lang="it-IT" sz="2400" dirty="0" err="1"/>
              <a:t>Implementation</a:t>
            </a:r>
            <a:r>
              <a:rPr lang="it-IT" sz="2400" dirty="0"/>
              <a:t> of chatbot </a:t>
            </a:r>
            <a:r>
              <a:rPr lang="it-IT" sz="2400" dirty="0" err="1"/>
              <a:t>mutation</a:t>
            </a:r>
            <a:r>
              <a:rPr lang="it-IT" sz="2400" dirty="0"/>
              <a:t> </a:t>
            </a:r>
            <a:r>
              <a:rPr lang="it-IT" sz="2400" dirty="0" err="1"/>
              <a:t>operators</a:t>
            </a:r>
            <a:endParaRPr lang="it-IT" sz="2400" dirty="0"/>
          </a:p>
          <a:p>
            <a:pPr lvl="1"/>
            <a:r>
              <a:rPr lang="it-IT" sz="2000" dirty="0"/>
              <a:t>Platform under </a:t>
            </a:r>
            <a:r>
              <a:rPr lang="it-IT" sz="2000" dirty="0" err="1"/>
              <a:t>examination</a:t>
            </a:r>
            <a:r>
              <a:rPr lang="it-IT" sz="2000" dirty="0"/>
              <a:t>: </a:t>
            </a:r>
            <a:r>
              <a:rPr lang="it-IT" sz="2000" dirty="0" err="1"/>
              <a:t>Dialogflow</a:t>
            </a:r>
            <a:r>
              <a:rPr lang="it-IT" sz="2000" dirty="0"/>
              <a:t>, Rasa, Conga</a:t>
            </a:r>
          </a:p>
          <a:p>
            <a:r>
              <a:rPr lang="it-IT" sz="2400" dirty="0" err="1"/>
              <a:t>Implementation</a:t>
            </a:r>
            <a:r>
              <a:rPr lang="it-IT" sz="2400" dirty="0"/>
              <a:t> of strategies for NLP-</a:t>
            </a:r>
            <a:r>
              <a:rPr lang="it-IT" sz="2400" dirty="0" err="1"/>
              <a:t>based</a:t>
            </a:r>
            <a:r>
              <a:rPr lang="it-IT" sz="2400" dirty="0"/>
              <a:t> test </a:t>
            </a:r>
            <a:r>
              <a:rPr lang="it-IT" sz="2400" dirty="0" err="1"/>
              <a:t>cases</a:t>
            </a:r>
            <a:r>
              <a:rPr lang="it-IT" sz="2400" dirty="0"/>
              <a:t> generation (input + </a:t>
            </a:r>
            <a:r>
              <a:rPr lang="it-IT" sz="2400" dirty="0" err="1"/>
              <a:t>oracles</a:t>
            </a:r>
            <a:r>
              <a:rPr lang="it-IT" sz="2400" dirty="0"/>
              <a:t>) </a:t>
            </a:r>
          </a:p>
          <a:p>
            <a:pPr lvl="1"/>
            <a:r>
              <a:rPr lang="it-IT" sz="2000" dirty="0"/>
              <a:t>Software under </a:t>
            </a:r>
            <a:r>
              <a:rPr lang="it-IT" sz="2000" dirty="0" err="1"/>
              <a:t>examination</a:t>
            </a:r>
            <a:r>
              <a:rPr lang="it-IT" sz="2000" dirty="0"/>
              <a:t>: Alexa skills, </a:t>
            </a:r>
            <a:r>
              <a:rPr lang="it-IT" sz="2000" dirty="0" err="1"/>
              <a:t>Botium</a:t>
            </a:r>
            <a:endParaRPr lang="it-IT" sz="2000" dirty="0"/>
          </a:p>
          <a:p>
            <a:r>
              <a:rPr lang="it-IT" sz="2400" dirty="0"/>
              <a:t>Meta-model </a:t>
            </a:r>
            <a:r>
              <a:rPr lang="it-IT" sz="2400" dirty="0" err="1"/>
              <a:t>adaptation</a:t>
            </a:r>
            <a:r>
              <a:rPr lang="it-IT" sz="2400" dirty="0"/>
              <a:t> to </a:t>
            </a:r>
            <a:r>
              <a:rPr lang="it-IT" sz="2400" dirty="0" err="1"/>
              <a:t>address</a:t>
            </a:r>
            <a:r>
              <a:rPr lang="it-IT" sz="2400" dirty="0"/>
              <a:t> </a:t>
            </a:r>
            <a:r>
              <a:rPr lang="it-IT" sz="2400" dirty="0" err="1"/>
              <a:t>additional</a:t>
            </a:r>
            <a:r>
              <a:rPr lang="it-IT" sz="2400" dirty="0"/>
              <a:t> </a:t>
            </a:r>
            <a:r>
              <a:rPr lang="it-IT" sz="2400" dirty="0" err="1"/>
              <a:t>platforms</a:t>
            </a:r>
            <a:endParaRPr lang="it-IT" sz="2400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pPr lvl="1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76FEF05-E04C-268D-3C8F-9EDA5B861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35" y="327205"/>
            <a:ext cx="1485669" cy="14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39A3F1AF-D513-114D-D052-E5DA6440FD85}"/>
              </a:ext>
            </a:extLst>
          </p:cNvPr>
          <p:cNvSpPr/>
          <p:nvPr/>
        </p:nvSpPr>
        <p:spPr>
          <a:xfrm>
            <a:off x="7471910" y="1031496"/>
            <a:ext cx="4518657" cy="4129293"/>
          </a:xfrm>
          <a:custGeom>
            <a:avLst/>
            <a:gdLst>
              <a:gd name="connsiteX0" fmla="*/ 823786 w 4804883"/>
              <a:gd name="connsiteY0" fmla="*/ 862747 h 4129293"/>
              <a:gd name="connsiteX1" fmla="*/ 1584472 w 4804883"/>
              <a:gd name="connsiteY1" fmla="*/ 38999 h 4129293"/>
              <a:gd name="connsiteX2" fmla="*/ 3015193 w 4804883"/>
              <a:gd name="connsiteY2" fmla="*/ 228185 h 4129293"/>
              <a:gd name="connsiteX3" fmla="*/ 4635099 w 4804883"/>
              <a:gd name="connsiteY3" fmla="*/ 1059816 h 4129293"/>
              <a:gd name="connsiteX4" fmla="*/ 4556272 w 4804883"/>
              <a:gd name="connsiteY4" fmla="*/ 2723078 h 4129293"/>
              <a:gd name="connsiteX5" fmla="*/ 4658748 w 4804883"/>
              <a:gd name="connsiteY5" fmla="*/ 3649302 h 4129293"/>
              <a:gd name="connsiteX6" fmla="*/ 2282096 w 4804883"/>
              <a:gd name="connsiteY6" fmla="*/ 4090736 h 4129293"/>
              <a:gd name="connsiteX7" fmla="*/ 366586 w 4804883"/>
              <a:gd name="connsiteY7" fmla="*/ 2691547 h 4129293"/>
              <a:gd name="connsiteX8" fmla="*/ 31568 w 4804883"/>
              <a:gd name="connsiteY8" fmla="*/ 1879623 h 4129293"/>
              <a:gd name="connsiteX9" fmla="*/ 823786 w 4804883"/>
              <a:gd name="connsiteY9" fmla="*/ 862747 h 412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883" h="4129293">
                <a:moveTo>
                  <a:pt x="823786" y="862747"/>
                </a:moveTo>
                <a:cubicBezTo>
                  <a:pt x="1082603" y="555976"/>
                  <a:pt x="1219238" y="144759"/>
                  <a:pt x="1584472" y="38999"/>
                </a:cubicBezTo>
                <a:cubicBezTo>
                  <a:pt x="1949706" y="-66761"/>
                  <a:pt x="2506755" y="58049"/>
                  <a:pt x="3015193" y="228185"/>
                </a:cubicBezTo>
                <a:cubicBezTo>
                  <a:pt x="3523631" y="398321"/>
                  <a:pt x="4378253" y="644001"/>
                  <a:pt x="4635099" y="1059816"/>
                </a:cubicBezTo>
                <a:cubicBezTo>
                  <a:pt x="4891945" y="1475631"/>
                  <a:pt x="4552331" y="2291497"/>
                  <a:pt x="4556272" y="2723078"/>
                </a:cubicBezTo>
                <a:cubicBezTo>
                  <a:pt x="4560214" y="3154659"/>
                  <a:pt x="5037777" y="3421359"/>
                  <a:pt x="4658748" y="3649302"/>
                </a:cubicBezTo>
                <a:cubicBezTo>
                  <a:pt x="4279719" y="3877245"/>
                  <a:pt x="2997456" y="4250362"/>
                  <a:pt x="2282096" y="4090736"/>
                </a:cubicBezTo>
                <a:cubicBezTo>
                  <a:pt x="1566736" y="3931110"/>
                  <a:pt x="741674" y="3060066"/>
                  <a:pt x="366586" y="2691547"/>
                </a:cubicBezTo>
                <a:cubicBezTo>
                  <a:pt x="-8502" y="2323028"/>
                  <a:pt x="-42004" y="2185080"/>
                  <a:pt x="31568" y="1879623"/>
                </a:cubicBezTo>
                <a:cubicBezTo>
                  <a:pt x="105140" y="1574166"/>
                  <a:pt x="564969" y="1169518"/>
                  <a:pt x="823786" y="862747"/>
                </a:cubicBezTo>
                <a:close/>
              </a:path>
            </a:pathLst>
          </a:custGeom>
          <a:solidFill>
            <a:srgbClr val="E8EEF8"/>
          </a:solidFill>
          <a:ln>
            <a:solidFill>
              <a:srgbClr val="E8EE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1C504-7A32-B262-7752-784CCAE8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46" y="266937"/>
            <a:ext cx="10515600" cy="616606"/>
          </a:xfrm>
        </p:spPr>
        <p:txBody>
          <a:bodyPr>
            <a:normAutofit fontScale="90000"/>
          </a:bodyPr>
          <a:lstStyle/>
          <a:p>
            <a:r>
              <a:rPr lang="it-IT" dirty="0"/>
              <a:t>Open </a:t>
            </a:r>
            <a:r>
              <a:rPr lang="it-IT" dirty="0" err="1"/>
              <a:t>Problems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28D49-8536-98BE-B68F-730415AE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" y="2874157"/>
            <a:ext cx="7385772" cy="5548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NLP-</a:t>
            </a:r>
            <a:r>
              <a:rPr lang="it-IT" sz="2400" dirty="0" err="1"/>
              <a:t>based</a:t>
            </a:r>
            <a:r>
              <a:rPr lang="it-IT" sz="2400" dirty="0"/>
              <a:t> SW </a:t>
            </a:r>
            <a:r>
              <a:rPr lang="it-IT" sz="2400" dirty="0" err="1"/>
              <a:t>owns</a:t>
            </a:r>
            <a:r>
              <a:rPr lang="it-IT" sz="2400" dirty="0"/>
              <a:t> </a:t>
            </a:r>
            <a:r>
              <a:rPr lang="it-IT" sz="2400" b="1" dirty="0" err="1"/>
              <a:t>distinctive</a:t>
            </a:r>
            <a:r>
              <a:rPr lang="it-IT" sz="2400" b="1" dirty="0"/>
              <a:t> traits </a:t>
            </a:r>
            <a:r>
              <a:rPr lang="it-IT" sz="2400" dirty="0"/>
              <a:t>w.r.t. </a:t>
            </a:r>
            <a:r>
              <a:rPr lang="it-IT" sz="2400" dirty="0" err="1"/>
              <a:t>traditional</a:t>
            </a:r>
            <a:r>
              <a:rPr lang="it-IT" sz="2400" dirty="0"/>
              <a:t> SW</a:t>
            </a:r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602270-9EBA-E49A-64AB-EB79D40D505B}"/>
              </a:ext>
            </a:extLst>
          </p:cNvPr>
          <p:cNvSpPr txBox="1"/>
          <p:nvPr/>
        </p:nvSpPr>
        <p:spPr>
          <a:xfrm>
            <a:off x="9258131" y="3429000"/>
            <a:ext cx="648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!?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20E613-1A16-4036-3A23-DF6B58AF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60" y="2689018"/>
            <a:ext cx="814247" cy="8142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B0FB88A-8FC7-E78F-5779-913FF6576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35" y="1389958"/>
            <a:ext cx="1021791" cy="102179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E342C8-A49F-12D2-4792-B3C9131DC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87" y="3827399"/>
            <a:ext cx="739293" cy="73929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5B6A36-5BEF-13EA-6833-85434F0816DF}"/>
              </a:ext>
            </a:extLst>
          </p:cNvPr>
          <p:cNvSpPr txBox="1"/>
          <p:nvPr/>
        </p:nvSpPr>
        <p:spPr>
          <a:xfrm>
            <a:off x="7578059" y="2939025"/>
            <a:ext cx="2814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processing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480AD80-E5B0-2B2D-E7FF-0B63C9F6DCE9}"/>
              </a:ext>
            </a:extLst>
          </p:cNvPr>
          <p:cNvSpPr txBox="1"/>
          <p:nvPr/>
        </p:nvSpPr>
        <p:spPr>
          <a:xfrm>
            <a:off x="9765354" y="2016923"/>
            <a:ext cx="2027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2692AE-3DC0-AABC-D0D9-381BB13567B4}"/>
              </a:ext>
            </a:extLst>
          </p:cNvPr>
          <p:cNvSpPr txBox="1"/>
          <p:nvPr/>
        </p:nvSpPr>
        <p:spPr>
          <a:xfrm>
            <a:off x="9505886" y="4024415"/>
            <a:ext cx="2287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DB1468B-1C60-BE0D-41C6-2742128697FC}"/>
              </a:ext>
            </a:extLst>
          </p:cNvPr>
          <p:cNvSpPr txBox="1"/>
          <p:nvPr/>
        </p:nvSpPr>
        <p:spPr>
          <a:xfrm>
            <a:off x="86138" y="4396717"/>
            <a:ext cx="82400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2400" dirty="0" err="1"/>
              <a:t>Novel</a:t>
            </a:r>
            <a:r>
              <a:rPr lang="it-IT" sz="2400" dirty="0"/>
              <a:t> </a:t>
            </a:r>
            <a:r>
              <a:rPr lang="it-IT" sz="2400" dirty="0" err="1"/>
              <a:t>approaches</a:t>
            </a:r>
            <a:r>
              <a:rPr lang="it-IT" sz="2400" dirty="0"/>
              <a:t> for </a:t>
            </a:r>
            <a:r>
              <a:rPr lang="it-IT" sz="2400" b="1" dirty="0"/>
              <a:t>NLP-</a:t>
            </a:r>
            <a:r>
              <a:rPr lang="it-IT" sz="2400" b="1" dirty="0" err="1"/>
              <a:t>based</a:t>
            </a:r>
            <a:r>
              <a:rPr lang="it-IT" sz="2400" b="1" dirty="0"/>
              <a:t> SW </a:t>
            </a:r>
            <a:r>
              <a:rPr lang="it-IT" sz="2400" b="1" dirty="0" err="1"/>
              <a:t>validation</a:t>
            </a:r>
            <a:r>
              <a:rPr lang="it-IT" sz="2400" b="1" dirty="0"/>
              <a:t> </a:t>
            </a:r>
            <a:r>
              <a:rPr lang="it-IT" sz="2400" dirty="0"/>
              <a:t>are </a:t>
            </a:r>
            <a:r>
              <a:rPr lang="it-IT" sz="2400" dirty="0" err="1"/>
              <a:t>needed</a:t>
            </a:r>
            <a:endParaRPr lang="it-IT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NimbusRomNo9L-Regu"/>
              </a:rPr>
              <a:t> Costly input data preparation to cover real-world scenarios</a:t>
            </a:r>
            <a:endParaRPr lang="en-US" sz="2000" dirty="0">
              <a:latin typeface="NimbusRomNo9L-Regu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NimbusRomNo9L-Regu"/>
              </a:rPr>
              <a:t> Missing/partial oracles due to unpredictable outcomes</a:t>
            </a:r>
            <a:endParaRPr lang="it-IT" sz="20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D84A545-8555-E9F3-4ADB-5726DC8CA8FF}"/>
              </a:ext>
            </a:extLst>
          </p:cNvPr>
          <p:cNvSpPr txBox="1"/>
          <p:nvPr/>
        </p:nvSpPr>
        <p:spPr>
          <a:xfrm>
            <a:off x="10235345" y="4527341"/>
            <a:ext cx="1087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6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25BA7-C4A5-EF75-FD6D-7756B3A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6" y="228055"/>
            <a:ext cx="10515600" cy="58993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Main</a:t>
            </a:r>
            <a:r>
              <a:rPr lang="it-IT" dirty="0"/>
              <a:t> Challenges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4D289-02B3-76F8-635C-6DC03B3F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26" y="2039466"/>
            <a:ext cx="11822626" cy="2120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/>
              <a:t>Chatbot </a:t>
            </a:r>
            <a:r>
              <a:rPr lang="it-IT" sz="2400" b="1" dirty="0" err="1"/>
              <a:t>Mutation</a:t>
            </a:r>
            <a:r>
              <a:rPr lang="it-IT" sz="2400" b="1" dirty="0"/>
              <a:t> Testing: </a:t>
            </a:r>
            <a:r>
              <a:rPr lang="it-IT" sz="2400" dirty="0" err="1"/>
              <a:t>adapt</a:t>
            </a:r>
            <a:r>
              <a:rPr lang="it-IT" sz="2400" dirty="0"/>
              <a:t> </a:t>
            </a:r>
            <a:r>
              <a:rPr lang="it-IT" sz="2400" dirty="0" err="1"/>
              <a:t>mutation</a:t>
            </a:r>
            <a:r>
              <a:rPr lang="it-IT" sz="2400" dirty="0"/>
              <a:t> testing techniques to chatbots features and </a:t>
            </a:r>
            <a:r>
              <a:rPr lang="it-IT" sz="2400" dirty="0" err="1"/>
              <a:t>provide</a:t>
            </a:r>
            <a:r>
              <a:rPr lang="it-IT" sz="2400" dirty="0"/>
              <a:t> a base for </a:t>
            </a:r>
            <a:r>
              <a:rPr lang="it-IT" sz="2400" dirty="0" err="1"/>
              <a:t>experiments</a:t>
            </a:r>
            <a:r>
              <a:rPr lang="it-IT" sz="2400" dirty="0"/>
              <a:t> on a large scale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b="1" dirty="0"/>
              <a:t>Test Cases Generation</a:t>
            </a:r>
            <a:r>
              <a:rPr lang="it-IT" sz="2400" dirty="0"/>
              <a:t>: generate test </a:t>
            </a:r>
            <a:r>
              <a:rPr lang="it-IT" sz="2400" dirty="0" err="1"/>
              <a:t>cases</a:t>
            </a:r>
            <a:r>
              <a:rPr lang="it-IT" sz="2400" dirty="0"/>
              <a:t> to </a:t>
            </a:r>
            <a:r>
              <a:rPr lang="it-IT" sz="2400" dirty="0" err="1"/>
              <a:t>effectively</a:t>
            </a:r>
            <a:r>
              <a:rPr lang="it-IT" sz="2400" dirty="0"/>
              <a:t> </a:t>
            </a:r>
            <a:r>
              <a:rPr lang="it-IT" sz="2400" dirty="0" err="1"/>
              <a:t>exercise</a:t>
            </a:r>
            <a:r>
              <a:rPr lang="it-IT" sz="2400" dirty="0"/>
              <a:t> chatbots features</a:t>
            </a:r>
          </a:p>
        </p:txBody>
      </p:sp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1BD0800-8BEF-887D-3E38-C5FFBE77A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29" y="5006662"/>
            <a:ext cx="1637740" cy="5583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31C5C9-37ED-BE61-5472-C93C26136127}"/>
              </a:ext>
            </a:extLst>
          </p:cNvPr>
          <p:cNvSpPr txBox="1"/>
          <p:nvPr/>
        </p:nvSpPr>
        <p:spPr>
          <a:xfrm>
            <a:off x="8528234" y="5134164"/>
            <a:ext cx="3387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lexa </a:t>
            </a:r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</a:t>
            </a:r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</a:t>
            </a:r>
            <a:r>
              <a:rPr lang="it-I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ramework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62E487-2024-8B0B-B4AC-4E0BFB35A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47" y="4291276"/>
            <a:ext cx="1231107" cy="646331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FC090C2-E2B6-637C-7005-87ACD2B21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31" y="5710489"/>
            <a:ext cx="621619" cy="38450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13CC5E-3629-4EAC-AF66-A9F1E19F3DD4}"/>
              </a:ext>
            </a:extLst>
          </p:cNvPr>
          <p:cNvSpPr txBox="1"/>
          <p:nvPr/>
        </p:nvSpPr>
        <p:spPr>
          <a:xfrm>
            <a:off x="10388684" y="5613530"/>
            <a:ext cx="1418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3AFD7"/>
                </a:solidFill>
              </a:rPr>
              <a:t>simulator</a:t>
            </a:r>
            <a:endParaRPr lang="en-US" sz="2200" b="1" dirty="0">
              <a:solidFill>
                <a:srgbClr val="03AFD7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EBF05AB-8993-22FB-5300-E336FFF4A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02" y="4228975"/>
            <a:ext cx="1810946" cy="70863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5CFEB18-F415-7AAB-E47A-EB95D9D4B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14" y="418761"/>
            <a:ext cx="1191568" cy="119156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B97E0D7-9C4B-2479-5A6A-2523526BD4BF}"/>
              </a:ext>
            </a:extLst>
          </p:cNvPr>
          <p:cNvSpPr txBox="1"/>
          <p:nvPr/>
        </p:nvSpPr>
        <p:spPr>
          <a:xfrm>
            <a:off x="8088229" y="5710489"/>
            <a:ext cx="1008379" cy="46166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86DCE4-AFD4-136B-0FDB-9CD06010ED5C}"/>
              </a:ext>
            </a:extLst>
          </p:cNvPr>
          <p:cNvSpPr txBox="1"/>
          <p:nvPr/>
        </p:nvSpPr>
        <p:spPr>
          <a:xfrm>
            <a:off x="753256" y="4501026"/>
            <a:ext cx="538267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b="1"/>
            </a:lvl1pPr>
          </a:lstStyle>
          <a:p>
            <a:pPr algn="ctr"/>
            <a:r>
              <a:rPr lang="it-IT" sz="2400" b="0" dirty="0">
                <a:solidFill>
                  <a:srgbClr val="740000"/>
                </a:solidFill>
              </a:rPr>
              <a:t>The generation of "</a:t>
            </a:r>
            <a:r>
              <a:rPr lang="it-IT" sz="2400" b="0" dirty="0" err="1">
                <a:solidFill>
                  <a:srgbClr val="740000"/>
                </a:solidFill>
              </a:rPr>
              <a:t>advanced</a:t>
            </a:r>
            <a:r>
              <a:rPr lang="it-IT" sz="2400" b="0" dirty="0">
                <a:solidFill>
                  <a:srgbClr val="740000"/>
                </a:solidFill>
              </a:rPr>
              <a:t>" input </a:t>
            </a:r>
            <a:r>
              <a:rPr lang="it-IT" sz="2400" b="0" dirty="0" err="1">
                <a:solidFill>
                  <a:srgbClr val="740000"/>
                </a:solidFill>
              </a:rPr>
              <a:t>values</a:t>
            </a:r>
            <a:r>
              <a:rPr lang="it-IT" sz="2400" b="0" dirty="0">
                <a:solidFill>
                  <a:srgbClr val="740000"/>
                </a:solidFill>
              </a:rPr>
              <a:t> </a:t>
            </a:r>
            <a:r>
              <a:rPr lang="it-IT" sz="2400" b="0" dirty="0" err="1">
                <a:solidFill>
                  <a:srgbClr val="740000"/>
                </a:solidFill>
              </a:rPr>
              <a:t>may</a:t>
            </a:r>
            <a:r>
              <a:rPr lang="it-IT" sz="2400" b="0" dirty="0">
                <a:solidFill>
                  <a:srgbClr val="740000"/>
                </a:solidFill>
              </a:rPr>
              <a:t> </a:t>
            </a:r>
            <a:r>
              <a:rPr lang="it-IT" sz="2400" b="0" dirty="0" err="1">
                <a:solidFill>
                  <a:srgbClr val="740000"/>
                </a:solidFill>
              </a:rPr>
              <a:t>require</a:t>
            </a:r>
            <a:r>
              <a:rPr lang="it-IT" sz="2400" b="0" dirty="0">
                <a:solidFill>
                  <a:srgbClr val="740000"/>
                </a:solidFill>
              </a:rPr>
              <a:t> </a:t>
            </a:r>
            <a:r>
              <a:rPr lang="it-IT" sz="2400" b="0" dirty="0" err="1">
                <a:solidFill>
                  <a:srgbClr val="740000"/>
                </a:solidFill>
              </a:rPr>
              <a:t>likewise</a:t>
            </a:r>
            <a:r>
              <a:rPr lang="it-IT" sz="2400" b="0" dirty="0">
                <a:solidFill>
                  <a:srgbClr val="740000"/>
                </a:solidFill>
              </a:rPr>
              <a:t> "</a:t>
            </a:r>
            <a:r>
              <a:rPr lang="it-IT" sz="2400" b="0" dirty="0" err="1">
                <a:solidFill>
                  <a:srgbClr val="740000"/>
                </a:solidFill>
              </a:rPr>
              <a:t>advanced</a:t>
            </a:r>
            <a:r>
              <a:rPr lang="it-IT" sz="2400" b="0" dirty="0">
                <a:solidFill>
                  <a:srgbClr val="740000"/>
                </a:solidFill>
              </a:rPr>
              <a:t>" </a:t>
            </a:r>
            <a:r>
              <a:rPr lang="it-IT" sz="2400" b="0" dirty="0" err="1">
                <a:solidFill>
                  <a:srgbClr val="740000"/>
                </a:solidFill>
              </a:rPr>
              <a:t>oracles</a:t>
            </a:r>
            <a:r>
              <a:rPr lang="it-IT" sz="2400" b="0" dirty="0">
                <a:solidFill>
                  <a:srgbClr val="740000"/>
                </a:solidFill>
              </a:rPr>
              <a:t> to </a:t>
            </a:r>
            <a:r>
              <a:rPr lang="it-IT" sz="2400" b="0" dirty="0" err="1">
                <a:solidFill>
                  <a:srgbClr val="740000"/>
                </a:solidFill>
              </a:rPr>
              <a:t>reason</a:t>
            </a:r>
            <a:r>
              <a:rPr lang="it-IT" sz="2400" b="0" dirty="0">
                <a:solidFill>
                  <a:srgbClr val="740000"/>
                </a:solidFill>
              </a:rPr>
              <a:t> over the input </a:t>
            </a:r>
            <a:r>
              <a:rPr lang="it-IT" sz="2400" b="0" dirty="0" err="1">
                <a:solidFill>
                  <a:srgbClr val="740000"/>
                </a:solidFill>
              </a:rPr>
              <a:t>variations</a:t>
            </a:r>
            <a:endParaRPr lang="it-IT" sz="2400" b="0" dirty="0">
              <a:solidFill>
                <a:srgbClr val="740000"/>
              </a:solidFill>
            </a:endParaRP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58BFF170-E5B0-8D5C-B62B-211FBA42589D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-208900" y="4323700"/>
            <a:ext cx="1582536" cy="341776"/>
          </a:xfrm>
          <a:prstGeom prst="bentConnector2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9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78A0483-ACBE-FF6E-6EE8-1642DB594C1A}"/>
              </a:ext>
            </a:extLst>
          </p:cNvPr>
          <p:cNvSpPr txBox="1"/>
          <p:nvPr/>
        </p:nvSpPr>
        <p:spPr>
          <a:xfrm>
            <a:off x="2339725" y="5038665"/>
            <a:ext cx="2858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i="1"/>
            </a:lvl1pPr>
          </a:lstStyle>
          <a:p>
            <a:pPr algn="ctr"/>
            <a:r>
              <a:rPr lang="en-US" b="1" dirty="0"/>
              <a:t>Chatbot mutations injection</a:t>
            </a:r>
            <a:endParaRPr lang="it-IT" b="1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C0C840F9-EB0C-0086-DBBB-F158EB9D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Challenge 1: Chatbot </a:t>
            </a:r>
            <a:r>
              <a:rPr lang="it-IT" dirty="0" err="1"/>
              <a:t>Mutation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73E97-6168-5ED1-A86A-B18B2544603F}"/>
              </a:ext>
            </a:extLst>
          </p:cNvPr>
          <p:cNvSpPr txBox="1"/>
          <p:nvPr/>
        </p:nvSpPr>
        <p:spPr>
          <a:xfrm rot="19804698">
            <a:off x="1427157" y="3067587"/>
            <a:ext cx="3734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 err="1"/>
              <a:t>Mutation</a:t>
            </a:r>
            <a:r>
              <a:rPr lang="it-IT" b="1" i="1" dirty="0"/>
              <a:t> </a:t>
            </a:r>
            <a:r>
              <a:rPr lang="it-IT" b="1" i="1" dirty="0" err="1"/>
              <a:t>operators</a:t>
            </a:r>
            <a:r>
              <a:rPr lang="it-IT" b="1" i="1" dirty="0"/>
              <a:t> </a:t>
            </a:r>
            <a:r>
              <a:rPr lang="it-IT" b="1" i="1" dirty="0" err="1"/>
              <a:t>identification</a:t>
            </a:r>
            <a:endParaRPr lang="it-IT" b="1" i="1" dirty="0"/>
          </a:p>
        </p:txBody>
      </p:sp>
      <p:pic>
        <p:nvPicPr>
          <p:cNvPr id="5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CCCCACA9-59DB-35AB-8355-3D7622A7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45" y="1293038"/>
            <a:ext cx="1684395" cy="1684395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DBC8201-B5D6-A784-C57A-8AFA0DF409B5}"/>
              </a:ext>
            </a:extLst>
          </p:cNvPr>
          <p:cNvSpPr/>
          <p:nvPr/>
        </p:nvSpPr>
        <p:spPr>
          <a:xfrm rot="3629176">
            <a:off x="3379721" y="2175977"/>
            <a:ext cx="503499" cy="27676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D6FE9D-72A2-1627-6641-9A6EA6E68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0" y="4428883"/>
            <a:ext cx="454267" cy="454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E4FC63-2230-77D4-8749-CD21B37ED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1" y="4428883"/>
            <a:ext cx="454267" cy="4542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BDC92D2-BBA1-A246-31A8-BB2F57257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4" y="4584399"/>
            <a:ext cx="454267" cy="454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0D3A37-401F-E867-D44D-BB25D53D0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93" y="4811532"/>
            <a:ext cx="454267" cy="4542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FFFB1F-43C9-EF61-9430-C1E193DA4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3" y="4584399"/>
            <a:ext cx="454267" cy="454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1FC24F3-285A-C266-B5D2-44462B599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2" y="4811532"/>
            <a:ext cx="454267" cy="45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78" name="Freccia in giù 77">
            <a:extLst>
              <a:ext uri="{FF2B5EF4-FFF2-40B4-BE49-F238E27FC236}">
                <a16:creationId xmlns:a16="http://schemas.microsoft.com/office/drawing/2014/main" id="{680560E9-1F15-B196-E1F8-3466F327E876}"/>
              </a:ext>
            </a:extLst>
          </p:cNvPr>
          <p:cNvSpPr/>
          <p:nvPr/>
        </p:nvSpPr>
        <p:spPr>
          <a:xfrm rot="16200000">
            <a:off x="3549421" y="3534962"/>
            <a:ext cx="503499" cy="261801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BADA68-7685-CBF5-4AC1-0700A4DA8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75" y="4245705"/>
            <a:ext cx="454267" cy="454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16D777F-E6DB-E23C-49F4-D820016C3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61" y="4254678"/>
            <a:ext cx="499264" cy="499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0CDCB3-752B-8DC9-588E-7876C96D8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76" y="4245705"/>
            <a:ext cx="454267" cy="4542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A5B5F2-6B03-DA24-FADC-9EB5EB235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09" y="4401221"/>
            <a:ext cx="454267" cy="454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F392FD2-0E3D-861E-AD3F-411E6138E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28" y="4628354"/>
            <a:ext cx="454267" cy="4542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AAD5DC1-F70C-9551-150D-6167C9410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50" y="4729130"/>
            <a:ext cx="1193915" cy="11939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53D7B6E-7822-18DC-4DAE-CFC9D69E3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95" y="4378722"/>
            <a:ext cx="499264" cy="499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ADA1A9A-79E6-4EAD-ABEE-A40A4BB7F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45" y="4692839"/>
            <a:ext cx="499264" cy="499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FEFE72A-5B04-DD19-39DF-7748C9776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63" y="5423781"/>
            <a:ext cx="499264" cy="499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id="{8F4CF75E-3C4C-22D9-5868-38DAFDFF12AD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7051343" y="4472839"/>
            <a:ext cx="786307" cy="853249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curvo 21">
            <a:extLst>
              <a:ext uri="{FF2B5EF4-FFF2-40B4-BE49-F238E27FC236}">
                <a16:creationId xmlns:a16="http://schemas.microsoft.com/office/drawing/2014/main" id="{C541DA93-22D5-F56F-F41E-FC05AF61F0C6}"/>
              </a:ext>
            </a:extLst>
          </p:cNvPr>
          <p:cNvCxnSpPr>
            <a:stCxn id="19" idx="3"/>
            <a:endCxn id="16" idx="1"/>
          </p:cNvCxnSpPr>
          <p:nvPr/>
        </p:nvCxnSpPr>
        <p:spPr>
          <a:xfrm flipV="1">
            <a:off x="7053227" y="5326088"/>
            <a:ext cx="784423" cy="347325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curvo 22">
            <a:extLst>
              <a:ext uri="{FF2B5EF4-FFF2-40B4-BE49-F238E27FC236}">
                <a16:creationId xmlns:a16="http://schemas.microsoft.com/office/drawing/2014/main" id="{139595AA-E32A-3569-21A2-0A179CA9F935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9031565" y="4628354"/>
            <a:ext cx="609530" cy="697734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8312058E-C61B-6425-FB1E-6E62213EB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8" y="4401221"/>
            <a:ext cx="454267" cy="454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B05AD31-0C65-9228-6F80-C6836287C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27" y="4628354"/>
            <a:ext cx="454267" cy="45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C0C769AE-93FE-C151-F015-CCD31DA1E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64" y="4388663"/>
            <a:ext cx="499264" cy="499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8352C369-BFF3-720F-5B7F-760E68F6A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98" y="4512707"/>
            <a:ext cx="499264" cy="499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2C4044F0-F0C9-F1D6-BB0A-7F1FE5B4F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48" y="4826824"/>
            <a:ext cx="499264" cy="4992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B934DAD-9488-F7A5-30BA-A8AB3ECA7278}"/>
              </a:ext>
            </a:extLst>
          </p:cNvPr>
          <p:cNvSpPr txBox="1"/>
          <p:nvPr/>
        </p:nvSpPr>
        <p:spPr>
          <a:xfrm>
            <a:off x="6642796" y="2467276"/>
            <a:ext cx="2912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ighlight>
                  <a:srgbClr val="E8EEF8"/>
                </a:highlight>
              </a:rPr>
              <a:t>Platform-</a:t>
            </a:r>
            <a:r>
              <a:rPr lang="it-IT" b="1" dirty="0" err="1">
                <a:highlight>
                  <a:srgbClr val="E8EEF8"/>
                </a:highlight>
              </a:rPr>
              <a:t>neutral</a:t>
            </a:r>
            <a:r>
              <a:rPr lang="it-IT" b="1" dirty="0">
                <a:highlight>
                  <a:srgbClr val="E8EEF8"/>
                </a:highlight>
              </a:rPr>
              <a:t> </a:t>
            </a:r>
            <a:r>
              <a:rPr lang="it-IT" b="1" dirty="0" err="1">
                <a:highlight>
                  <a:srgbClr val="E8EEF8"/>
                </a:highlight>
              </a:rPr>
              <a:t>metamodel</a:t>
            </a:r>
            <a:r>
              <a:rPr lang="it-IT" b="1" dirty="0">
                <a:highlight>
                  <a:srgbClr val="E8EEF8"/>
                </a:highlight>
              </a:rPr>
              <a:t>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517E9BF-C109-52AD-2D9D-490287BC7C36}"/>
              </a:ext>
            </a:extLst>
          </p:cNvPr>
          <p:cNvSpPr txBox="1"/>
          <p:nvPr/>
        </p:nvSpPr>
        <p:spPr>
          <a:xfrm>
            <a:off x="235997" y="5412771"/>
            <a:ext cx="2912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highlight>
                  <a:srgbClr val="E8EEF8"/>
                </a:highlight>
              </a:rPr>
              <a:t>Mutation</a:t>
            </a:r>
            <a:r>
              <a:rPr lang="it-IT" b="1" dirty="0">
                <a:highlight>
                  <a:srgbClr val="E8EEF8"/>
                </a:highlight>
              </a:rPr>
              <a:t> </a:t>
            </a:r>
            <a:r>
              <a:rPr lang="it-IT" b="1" dirty="0" err="1">
                <a:highlight>
                  <a:srgbClr val="E8EEF8"/>
                </a:highlight>
              </a:rPr>
              <a:t>operators</a:t>
            </a:r>
            <a:endParaRPr lang="it-IT" b="1" dirty="0">
              <a:highlight>
                <a:srgbClr val="E8EEF8"/>
              </a:highlight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49F5A97-EC2B-258D-D78C-425BE718C4C9}"/>
              </a:ext>
            </a:extLst>
          </p:cNvPr>
          <p:cNvSpPr txBox="1"/>
          <p:nvPr/>
        </p:nvSpPr>
        <p:spPr>
          <a:xfrm>
            <a:off x="9662993" y="5455539"/>
            <a:ext cx="18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ighlight>
                  <a:srgbClr val="E8EEF8"/>
                </a:highlight>
              </a:rPr>
              <a:t>Chatbot </a:t>
            </a:r>
            <a:r>
              <a:rPr lang="it-IT" b="1" dirty="0" err="1">
                <a:highlight>
                  <a:srgbClr val="E8EEF8"/>
                </a:highlight>
              </a:rPr>
              <a:t>variants</a:t>
            </a:r>
            <a:endParaRPr lang="it-IT" b="1" dirty="0">
              <a:highlight>
                <a:srgbClr val="E8EEF8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724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77970CD7-0085-114A-04D9-0FFC5C74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" y="6254055"/>
            <a:ext cx="9682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[1]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Automating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measurement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heterogeneous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chatbot designs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P. Canizares, S. Perez-Soler, E. Guerra, J. de Lara. SAC 2022.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</a:rPr>
              <a:t>[2]: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effectLst/>
              </a:rPr>
              <a:t>Creating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effectLst/>
              </a:rPr>
              <a:t> and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effectLst/>
              </a:rPr>
              <a:t>migrating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effectLst/>
              </a:rPr>
              <a:t> chatbots with Conga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effectLst/>
              </a:rPr>
              <a:t>. S. Perez-Soler, E. Guerra, J. de Lara. ICSE-Companion 2021.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580C72-3EC5-B81F-5619-CF9004D7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21" y="1148080"/>
            <a:ext cx="7994281" cy="4845748"/>
          </a:xfrm>
          <a:prstGeom prst="rect">
            <a:avLst/>
          </a:prstGeom>
          <a:noFill/>
          <a:effectLst/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585E992-DE71-23F4-FA68-DC2C196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Metamodel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05ECD3-03A3-6017-41AE-4DFAC7F99DE7}"/>
              </a:ext>
            </a:extLst>
          </p:cNvPr>
          <p:cNvSpPr txBox="1"/>
          <p:nvPr/>
        </p:nvSpPr>
        <p:spPr>
          <a:xfrm>
            <a:off x="337282" y="2067702"/>
            <a:ext cx="3320317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just"/>
          </a:lstStyle>
          <a:p>
            <a:r>
              <a:rPr lang="it-IT" b="1" dirty="0"/>
              <a:t>Conga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 err="1"/>
              <a:t>neutral</a:t>
            </a:r>
            <a:r>
              <a:rPr lang="it-IT" b="1" dirty="0"/>
              <a:t> design </a:t>
            </a:r>
            <a:r>
              <a:rPr lang="it-IT" b="1" dirty="0" err="1"/>
              <a:t>notation</a:t>
            </a:r>
            <a:r>
              <a:rPr lang="it-IT" b="1" dirty="0"/>
              <a:t> </a:t>
            </a:r>
            <a:r>
              <a:rPr lang="it-IT" dirty="0"/>
              <a:t>[1]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/>
              <a:t>revision</a:t>
            </a:r>
            <a:r>
              <a:rPr lang="it-IT" dirty="0"/>
              <a:t> of 15 chatbot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platforms</a:t>
            </a:r>
            <a:r>
              <a:rPr lang="it-IT" dirty="0"/>
              <a:t> (e.g., </a:t>
            </a:r>
            <a:r>
              <a:rPr lang="it-IT" dirty="0" err="1"/>
              <a:t>Dialogflow</a:t>
            </a:r>
            <a:r>
              <a:rPr lang="it-IT" dirty="0"/>
              <a:t>, Rasa),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b="1" dirty="0"/>
              <a:t>code generation </a:t>
            </a:r>
            <a:r>
              <a:rPr lang="it-IT" dirty="0"/>
              <a:t>and </a:t>
            </a:r>
            <a:r>
              <a:rPr lang="it-IT" b="1" dirty="0"/>
              <a:t>design </a:t>
            </a:r>
            <a:r>
              <a:rPr lang="it-IT" b="1" dirty="0" err="1"/>
              <a:t>metrics</a:t>
            </a:r>
            <a:r>
              <a:rPr lang="it-IT" b="1" dirty="0"/>
              <a:t> </a:t>
            </a:r>
            <a:r>
              <a:rPr lang="it-IT" b="1" dirty="0" err="1"/>
              <a:t>measurements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The </a:t>
            </a:r>
            <a:r>
              <a:rPr lang="it-IT" dirty="0" err="1"/>
              <a:t>notation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conformant</a:t>
            </a:r>
            <a:r>
              <a:rPr lang="it-IT" dirty="0"/>
              <a:t> to a </a:t>
            </a:r>
            <a:r>
              <a:rPr lang="it-IT" dirty="0" err="1"/>
              <a:t>metamodel</a:t>
            </a:r>
            <a:r>
              <a:rPr lang="it-IT" dirty="0"/>
              <a:t> [2],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 the common features of chatbots.</a:t>
            </a:r>
          </a:p>
        </p:txBody>
      </p:sp>
    </p:spTree>
    <p:extLst>
      <p:ext uri="{BB962C8B-B14F-4D97-AF65-F5344CB8AC3E}">
        <p14:creationId xmlns:p14="http://schemas.microsoft.com/office/powerpoint/2010/main" val="372466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580C72-3EC5-B81F-5619-CF9004D7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37" y="1010825"/>
            <a:ext cx="8757085" cy="5308123"/>
          </a:xfrm>
          <a:prstGeom prst="rect">
            <a:avLst/>
          </a:prstGeom>
          <a:noFill/>
          <a:effectLst/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585E992-DE71-23F4-FA68-DC2C196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Metamodel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36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580C72-3EC5-B81F-5619-CF9004D7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737" y="1010825"/>
            <a:ext cx="8757085" cy="53081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5D149BD-3C17-D913-5BC8-C90EDE2E7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11" r="2897" b="49371"/>
          <a:stretch/>
        </p:blipFill>
        <p:spPr>
          <a:xfrm>
            <a:off x="1762761" y="1010825"/>
            <a:ext cx="8539480" cy="268741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585E992-DE71-23F4-FA68-DC2C196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Metamodel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958CA7-C5F8-EB60-088E-EBCB04E14CDA}"/>
              </a:ext>
            </a:extLst>
          </p:cNvPr>
          <p:cNvSpPr txBox="1"/>
          <p:nvPr/>
        </p:nvSpPr>
        <p:spPr>
          <a:xfrm>
            <a:off x="2747743" y="4067058"/>
            <a:ext cx="621284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just"/>
          </a:lstStyle>
          <a:p>
            <a:r>
              <a:rPr lang="it-IT" dirty="0"/>
              <a:t>A </a:t>
            </a:r>
            <a:r>
              <a:rPr lang="it-IT" b="1" dirty="0"/>
              <a:t>Chatbot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/>
              <a:t>multi-</a:t>
            </a:r>
            <a:r>
              <a:rPr lang="it-IT" b="1" dirty="0" err="1"/>
              <a:t>language</a:t>
            </a:r>
            <a:r>
              <a:rPr lang="it-IT" dirty="0"/>
              <a:t> </a:t>
            </a:r>
            <a:r>
              <a:rPr lang="it-IT" dirty="0" err="1"/>
              <a:t>object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en-US" b="1" dirty="0"/>
              <a:t>Flows</a:t>
            </a:r>
            <a:r>
              <a:rPr lang="en-US" dirty="0"/>
              <a:t> describing the conversation between the user and the chatbot,</a:t>
            </a:r>
            <a:r>
              <a:rPr lang="it-IT" dirty="0"/>
              <a:t> </a:t>
            </a:r>
            <a:r>
              <a:rPr lang="en-US" b="1" dirty="0"/>
              <a:t>Intents </a:t>
            </a:r>
            <a:r>
              <a:rPr lang="en-US" dirty="0"/>
              <a:t>expressing the user’s interests, </a:t>
            </a:r>
            <a:r>
              <a:rPr lang="en-US" b="1" dirty="0"/>
              <a:t>Actions</a:t>
            </a:r>
            <a:r>
              <a:rPr lang="en-US" dirty="0"/>
              <a:t> performed by the bot in responses to user’s requests, and </a:t>
            </a:r>
            <a:r>
              <a:rPr lang="en-US" b="1" dirty="0"/>
              <a:t>Entities</a:t>
            </a:r>
            <a:r>
              <a:rPr lang="en-US" dirty="0"/>
              <a:t> describing the types of the concepts introduced in the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281401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580C72-3EC5-B81F-5619-CF9004D7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737" y="1010825"/>
            <a:ext cx="8757085" cy="53081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585E992-DE71-23F4-FA68-DC2C196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Metamodel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38A80C-0134-26F7-6B70-13EAE0211BF4}"/>
              </a:ext>
            </a:extLst>
          </p:cNvPr>
          <p:cNvSpPr txBox="1"/>
          <p:nvPr/>
        </p:nvSpPr>
        <p:spPr>
          <a:xfrm>
            <a:off x="3782060" y="3429000"/>
            <a:ext cx="62128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just"/>
          </a:lstStyle>
          <a:p>
            <a:r>
              <a:rPr lang="en-US" b="0" i="0" u="none" strike="noStrike" baseline="0" dirty="0"/>
              <a:t>An </a:t>
            </a:r>
            <a:r>
              <a:rPr lang="en-US" b="1" i="0" u="none" strike="noStrike" baseline="0" dirty="0"/>
              <a:t>Intent</a:t>
            </a:r>
            <a:r>
              <a:rPr lang="en-US" b="0" i="0" u="none" strike="noStrike" baseline="0" dirty="0"/>
              <a:t> can be supported by several languages, and is built up by </a:t>
            </a:r>
            <a:r>
              <a:rPr lang="en-US" b="1" i="0" u="none" strike="noStrike" baseline="0" dirty="0"/>
              <a:t>Training Phrase</a:t>
            </a:r>
            <a:r>
              <a:rPr lang="en-US" b="1" dirty="0"/>
              <a:t>s</a:t>
            </a:r>
            <a:r>
              <a:rPr lang="en-US" dirty="0"/>
              <a:t>, that are the ways the user communicates with the chatbot.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60EEFA-FC5A-20AB-5ECE-85C1FCB7B3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04" r="80630" b="996"/>
          <a:stretch/>
        </p:blipFill>
        <p:spPr>
          <a:xfrm>
            <a:off x="1798737" y="1717040"/>
            <a:ext cx="1696303" cy="45490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479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580C72-3EC5-B81F-5619-CF9004D7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737" y="1010825"/>
            <a:ext cx="8757085" cy="53081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585E992-DE71-23F4-FA68-DC2C196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83" y="259791"/>
            <a:ext cx="10515600" cy="588099"/>
          </a:xfrm>
        </p:spPr>
        <p:txBody>
          <a:bodyPr>
            <a:normAutofit fontScale="90000"/>
          </a:bodyPr>
          <a:lstStyle/>
          <a:p>
            <a:r>
              <a:rPr lang="it-IT" dirty="0"/>
              <a:t>Chatbot </a:t>
            </a:r>
            <a:r>
              <a:rPr lang="it-IT" dirty="0" err="1"/>
              <a:t>Metamodel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C83C25-FA9B-9ADC-5752-01BFA2EBD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0" t="37613" r="25461"/>
          <a:stretch/>
        </p:blipFill>
        <p:spPr>
          <a:xfrm>
            <a:off x="3012440" y="3007360"/>
            <a:ext cx="5313680" cy="33115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5EA951-9940-8B13-BA84-907BD046A4A0}"/>
              </a:ext>
            </a:extLst>
          </p:cNvPr>
          <p:cNvSpPr txBox="1"/>
          <p:nvPr/>
        </p:nvSpPr>
        <p:spPr>
          <a:xfrm>
            <a:off x="2562860" y="1552397"/>
            <a:ext cx="62128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just"/>
          </a:lstStyle>
          <a:p>
            <a:r>
              <a:rPr lang="en-US" b="1" dirty="0"/>
              <a:t>Training Phrases </a:t>
            </a:r>
            <a:r>
              <a:rPr lang="en-US" dirty="0"/>
              <a:t>refer to </a:t>
            </a:r>
            <a:r>
              <a:rPr lang="en-US" b="1" dirty="0"/>
              <a:t>Parameters</a:t>
            </a:r>
            <a:r>
              <a:rPr lang="en-US" dirty="0"/>
              <a:t>, that are typed either by predefined or used-defined </a:t>
            </a:r>
            <a:r>
              <a:rPr lang="en-US" b="1" dirty="0"/>
              <a:t>Entity</a:t>
            </a:r>
            <a:r>
              <a:rPr lang="en-US" dirty="0"/>
              <a:t> objects, which </a:t>
            </a:r>
            <a:r>
              <a:rPr lang="en-US" b="0" i="0" u="none" strike="noStrike" baseline="0" dirty="0"/>
              <a:t>can be </a:t>
            </a:r>
            <a:r>
              <a:rPr lang="en-US" b="1" i="0" u="none" strike="noStrike" baseline="0" dirty="0"/>
              <a:t>Simple</a:t>
            </a:r>
            <a:r>
              <a:rPr lang="en-US" b="0" i="0" u="none" strike="noStrike" baseline="0" dirty="0"/>
              <a:t>, </a:t>
            </a:r>
            <a:r>
              <a:rPr lang="en-US" b="1" i="0" u="none" strike="noStrike" baseline="0" dirty="0"/>
              <a:t>Regex</a:t>
            </a:r>
            <a:r>
              <a:rPr lang="en-US" b="0" i="0" u="none" strike="noStrike" baseline="0" dirty="0"/>
              <a:t> (regular expressions) or </a:t>
            </a:r>
            <a:r>
              <a:rPr lang="en-US" b="1" i="0" u="none" strike="noStrike" baseline="0" dirty="0"/>
              <a:t>Composite, </a:t>
            </a:r>
            <a:r>
              <a:rPr lang="en-US" i="0" u="none" strike="noStrike" baseline="0" dirty="0"/>
              <a:t>and </a:t>
            </a:r>
            <a:r>
              <a:rPr lang="en-US" dirty="0"/>
              <a:t>are associated with </a:t>
            </a:r>
            <a:r>
              <a:rPr lang="en-US" b="1" dirty="0"/>
              <a:t>Input</a:t>
            </a:r>
            <a:r>
              <a:rPr lang="en-US" dirty="0"/>
              <a:t> values.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247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2267</TotalTime>
  <Words>1024</Words>
  <Application>Microsoft Office PowerPoint</Application>
  <PresentationFormat>Widescreen</PresentationFormat>
  <Paragraphs>146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NimbusRomNo9L-Regu</vt:lpstr>
      <vt:lpstr>Wingdings</vt:lpstr>
      <vt:lpstr>Tema di Office</vt:lpstr>
      <vt:lpstr>Chatbot Testing Approaches through Mutations</vt:lpstr>
      <vt:lpstr>Open Problems</vt:lpstr>
      <vt:lpstr>Main Challenges</vt:lpstr>
      <vt:lpstr>Challenge 1: Chatbot Mutation</vt:lpstr>
      <vt:lpstr>Chatbot Metamodel</vt:lpstr>
      <vt:lpstr>Chatbot Metamodel</vt:lpstr>
      <vt:lpstr>Chatbot Metamodel</vt:lpstr>
      <vt:lpstr>Chatbot Metamodel</vt:lpstr>
      <vt:lpstr>Chatbot Metamodel</vt:lpstr>
      <vt:lpstr>Chatbot Metamodel</vt:lpstr>
      <vt:lpstr>Chatbot Mutation Operators</vt:lpstr>
      <vt:lpstr>Chatbot Mutation Operators: An Example</vt:lpstr>
      <vt:lpstr>Challenge 2: Test Cases Generation</vt:lpstr>
      <vt:lpstr>Test Cases Generation: An Example</vt:lpstr>
      <vt:lpstr>Ongoing/Future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Chatbot testing approaches through mutations</dc:title>
  <dc:creator>diego.clerissi@unimib.it</dc:creator>
  <cp:lastModifiedBy>diego.clerissi@unimib.it</cp:lastModifiedBy>
  <cp:revision>39</cp:revision>
  <dcterms:created xsi:type="dcterms:W3CDTF">2023-01-16T08:55:27Z</dcterms:created>
  <dcterms:modified xsi:type="dcterms:W3CDTF">2023-01-26T08:49:05Z</dcterms:modified>
</cp:coreProperties>
</file>